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5"/>
  </p:notesMasterIdLst>
  <p:sldIdLst>
    <p:sldId id="256" r:id="rId2"/>
    <p:sldId id="298" r:id="rId3"/>
    <p:sldId id="299" r:id="rId4"/>
    <p:sldId id="314" r:id="rId5"/>
    <p:sldId id="300" r:id="rId6"/>
    <p:sldId id="315" r:id="rId7"/>
    <p:sldId id="301" r:id="rId8"/>
    <p:sldId id="304" r:id="rId9"/>
    <p:sldId id="305" r:id="rId10"/>
    <p:sldId id="306" r:id="rId11"/>
    <p:sldId id="307" r:id="rId12"/>
    <p:sldId id="303" r:id="rId13"/>
    <p:sldId id="311" r:id="rId14"/>
    <p:sldId id="312" r:id="rId15"/>
    <p:sldId id="330" r:id="rId16"/>
    <p:sldId id="310" r:id="rId17"/>
    <p:sldId id="309" r:id="rId18"/>
    <p:sldId id="257" r:id="rId19"/>
    <p:sldId id="258" r:id="rId20"/>
    <p:sldId id="262" r:id="rId21"/>
    <p:sldId id="263" r:id="rId22"/>
    <p:sldId id="264" r:id="rId23"/>
    <p:sldId id="265" r:id="rId24"/>
    <p:sldId id="266" r:id="rId25"/>
    <p:sldId id="270" r:id="rId26"/>
    <p:sldId id="316" r:id="rId27"/>
    <p:sldId id="317" r:id="rId28"/>
    <p:sldId id="318" r:id="rId29"/>
    <p:sldId id="319" r:id="rId30"/>
    <p:sldId id="320" r:id="rId31"/>
    <p:sldId id="288" r:id="rId32"/>
    <p:sldId id="268" r:id="rId33"/>
    <p:sldId id="269" r:id="rId34"/>
    <p:sldId id="297" r:id="rId35"/>
    <p:sldId id="331" r:id="rId36"/>
    <p:sldId id="275" r:id="rId37"/>
    <p:sldId id="296" r:id="rId38"/>
    <p:sldId id="276" r:id="rId39"/>
    <p:sldId id="277" r:id="rId40"/>
    <p:sldId id="279" r:id="rId41"/>
    <p:sldId id="281" r:id="rId42"/>
    <p:sldId id="282" r:id="rId43"/>
    <p:sldId id="284" r:id="rId44"/>
    <p:sldId id="289" r:id="rId45"/>
    <p:sldId id="290" r:id="rId46"/>
    <p:sldId id="291" r:id="rId47"/>
    <p:sldId id="321" r:id="rId48"/>
    <p:sldId id="287" r:id="rId49"/>
    <p:sldId id="292" r:id="rId50"/>
    <p:sldId id="293" r:id="rId51"/>
    <p:sldId id="322" r:id="rId52"/>
    <p:sldId id="323" r:id="rId53"/>
    <p:sldId id="332" r:id="rId54"/>
    <p:sldId id="333" r:id="rId55"/>
    <p:sldId id="336" r:id="rId56"/>
    <p:sldId id="324" r:id="rId57"/>
    <p:sldId id="325" r:id="rId58"/>
    <p:sldId id="334" r:id="rId59"/>
    <p:sldId id="326" r:id="rId60"/>
    <p:sldId id="335" r:id="rId61"/>
    <p:sldId id="327" r:id="rId62"/>
    <p:sldId id="355" r:id="rId63"/>
    <p:sldId id="328" r:id="rId64"/>
    <p:sldId id="329" r:id="rId65"/>
    <p:sldId id="337" r:id="rId66"/>
    <p:sldId id="338" r:id="rId67"/>
    <p:sldId id="339" r:id="rId68"/>
    <p:sldId id="340" r:id="rId69"/>
    <p:sldId id="341" r:id="rId70"/>
    <p:sldId id="342" r:id="rId71"/>
    <p:sldId id="354" r:id="rId72"/>
    <p:sldId id="343" r:id="rId73"/>
    <p:sldId id="349" r:id="rId74"/>
    <p:sldId id="348" r:id="rId75"/>
    <p:sldId id="350" r:id="rId76"/>
    <p:sldId id="353" r:id="rId77"/>
    <p:sldId id="344" r:id="rId78"/>
    <p:sldId id="351" r:id="rId79"/>
    <p:sldId id="352" r:id="rId80"/>
    <p:sldId id="399" r:id="rId81"/>
    <p:sldId id="345" r:id="rId82"/>
    <p:sldId id="356" r:id="rId83"/>
    <p:sldId id="346" r:id="rId84"/>
    <p:sldId id="359" r:id="rId85"/>
    <p:sldId id="360" r:id="rId86"/>
    <p:sldId id="357" r:id="rId87"/>
    <p:sldId id="358" r:id="rId88"/>
    <p:sldId id="361" r:id="rId89"/>
    <p:sldId id="363" r:id="rId90"/>
    <p:sldId id="362" r:id="rId91"/>
    <p:sldId id="364" r:id="rId92"/>
    <p:sldId id="365" r:id="rId93"/>
    <p:sldId id="366" r:id="rId94"/>
    <p:sldId id="389" r:id="rId95"/>
    <p:sldId id="369" r:id="rId96"/>
    <p:sldId id="370" r:id="rId97"/>
    <p:sldId id="367" r:id="rId98"/>
    <p:sldId id="368" r:id="rId99"/>
    <p:sldId id="371" r:id="rId100"/>
    <p:sldId id="373" r:id="rId101"/>
    <p:sldId id="374" r:id="rId102"/>
    <p:sldId id="372" r:id="rId103"/>
    <p:sldId id="375" r:id="rId104"/>
    <p:sldId id="376" r:id="rId105"/>
    <p:sldId id="380" r:id="rId106"/>
    <p:sldId id="379" r:id="rId107"/>
    <p:sldId id="377" r:id="rId108"/>
    <p:sldId id="378" r:id="rId109"/>
    <p:sldId id="381" r:id="rId110"/>
    <p:sldId id="400" r:id="rId111"/>
    <p:sldId id="382" r:id="rId112"/>
    <p:sldId id="383" r:id="rId113"/>
    <p:sldId id="391" r:id="rId114"/>
    <p:sldId id="390" r:id="rId115"/>
    <p:sldId id="384" r:id="rId116"/>
    <p:sldId id="398" r:id="rId117"/>
    <p:sldId id="401" r:id="rId118"/>
    <p:sldId id="388" r:id="rId119"/>
    <p:sldId id="385" r:id="rId120"/>
    <p:sldId id="386" r:id="rId121"/>
    <p:sldId id="394" r:id="rId122"/>
    <p:sldId id="395" r:id="rId123"/>
    <p:sldId id="396" r:id="rId124"/>
    <p:sldId id="397" r:id="rId125"/>
    <p:sldId id="405" r:id="rId126"/>
    <p:sldId id="407" r:id="rId127"/>
    <p:sldId id="404" r:id="rId128"/>
    <p:sldId id="402" r:id="rId129"/>
    <p:sldId id="406" r:id="rId130"/>
    <p:sldId id="392" r:id="rId131"/>
    <p:sldId id="403" r:id="rId132"/>
    <p:sldId id="393" r:id="rId133"/>
    <p:sldId id="294" r:id="rId1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C497F67-AC4D-4B25-9536-42D14591C3AB}">
          <p14:sldIdLst>
            <p14:sldId id="256"/>
            <p14:sldId id="298"/>
            <p14:sldId id="299"/>
            <p14:sldId id="314"/>
          </p14:sldIdLst>
        </p14:section>
        <p14:section name="Untitled Section" id="{473516B5-FF1B-45CA-ADF2-368E73DFAACD}">
          <p14:sldIdLst>
            <p14:sldId id="300"/>
            <p14:sldId id="315"/>
            <p14:sldId id="301"/>
            <p14:sldId id="304"/>
            <p14:sldId id="305"/>
            <p14:sldId id="306"/>
            <p14:sldId id="307"/>
            <p14:sldId id="303"/>
            <p14:sldId id="311"/>
            <p14:sldId id="312"/>
            <p14:sldId id="330"/>
            <p14:sldId id="310"/>
            <p14:sldId id="309"/>
            <p14:sldId id="257"/>
            <p14:sldId id="258"/>
            <p14:sldId id="262"/>
            <p14:sldId id="263"/>
            <p14:sldId id="264"/>
            <p14:sldId id="265"/>
            <p14:sldId id="266"/>
            <p14:sldId id="270"/>
            <p14:sldId id="316"/>
            <p14:sldId id="317"/>
            <p14:sldId id="318"/>
            <p14:sldId id="319"/>
            <p14:sldId id="320"/>
            <p14:sldId id="288"/>
            <p14:sldId id="268"/>
            <p14:sldId id="269"/>
            <p14:sldId id="297"/>
            <p14:sldId id="331"/>
            <p14:sldId id="275"/>
            <p14:sldId id="296"/>
            <p14:sldId id="276"/>
            <p14:sldId id="277"/>
            <p14:sldId id="279"/>
            <p14:sldId id="281"/>
            <p14:sldId id="282"/>
            <p14:sldId id="284"/>
            <p14:sldId id="289"/>
            <p14:sldId id="290"/>
            <p14:sldId id="291"/>
            <p14:sldId id="321"/>
            <p14:sldId id="287"/>
            <p14:sldId id="292"/>
            <p14:sldId id="293"/>
            <p14:sldId id="322"/>
            <p14:sldId id="323"/>
            <p14:sldId id="332"/>
            <p14:sldId id="333"/>
            <p14:sldId id="336"/>
            <p14:sldId id="324"/>
            <p14:sldId id="325"/>
            <p14:sldId id="334"/>
            <p14:sldId id="326"/>
            <p14:sldId id="335"/>
            <p14:sldId id="327"/>
            <p14:sldId id="355"/>
            <p14:sldId id="328"/>
            <p14:sldId id="329"/>
            <p14:sldId id="337"/>
            <p14:sldId id="338"/>
            <p14:sldId id="339"/>
            <p14:sldId id="340"/>
            <p14:sldId id="341"/>
            <p14:sldId id="342"/>
            <p14:sldId id="354"/>
            <p14:sldId id="343"/>
            <p14:sldId id="349"/>
            <p14:sldId id="348"/>
            <p14:sldId id="350"/>
            <p14:sldId id="353"/>
            <p14:sldId id="344"/>
            <p14:sldId id="351"/>
            <p14:sldId id="352"/>
            <p14:sldId id="399"/>
            <p14:sldId id="345"/>
            <p14:sldId id="356"/>
            <p14:sldId id="346"/>
            <p14:sldId id="359"/>
            <p14:sldId id="360"/>
            <p14:sldId id="357"/>
            <p14:sldId id="358"/>
            <p14:sldId id="361"/>
            <p14:sldId id="363"/>
            <p14:sldId id="362"/>
            <p14:sldId id="364"/>
            <p14:sldId id="365"/>
            <p14:sldId id="366"/>
            <p14:sldId id="389"/>
            <p14:sldId id="369"/>
            <p14:sldId id="370"/>
            <p14:sldId id="367"/>
            <p14:sldId id="368"/>
            <p14:sldId id="371"/>
            <p14:sldId id="373"/>
            <p14:sldId id="374"/>
            <p14:sldId id="372"/>
            <p14:sldId id="375"/>
            <p14:sldId id="376"/>
            <p14:sldId id="380"/>
            <p14:sldId id="379"/>
            <p14:sldId id="377"/>
            <p14:sldId id="378"/>
            <p14:sldId id="381"/>
            <p14:sldId id="400"/>
            <p14:sldId id="382"/>
            <p14:sldId id="383"/>
            <p14:sldId id="391"/>
            <p14:sldId id="390"/>
            <p14:sldId id="384"/>
            <p14:sldId id="398"/>
            <p14:sldId id="401"/>
            <p14:sldId id="388"/>
            <p14:sldId id="385"/>
            <p14:sldId id="386"/>
            <p14:sldId id="394"/>
            <p14:sldId id="395"/>
            <p14:sldId id="396"/>
            <p14:sldId id="397"/>
            <p14:sldId id="405"/>
            <p14:sldId id="407"/>
            <p14:sldId id="404"/>
            <p14:sldId id="402"/>
            <p14:sldId id="406"/>
            <p14:sldId id="392"/>
            <p14:sldId id="403"/>
            <p14:sldId id="3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 Mindov" initials="GM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98" autoAdjust="0"/>
    <p:restoredTop sz="90664" autoAdjust="0"/>
  </p:normalViewPr>
  <p:slideViewPr>
    <p:cSldViewPr>
      <p:cViewPr varScale="1">
        <p:scale>
          <a:sx n="67" d="100"/>
          <a:sy n="67" d="100"/>
        </p:scale>
        <p:origin x="17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C68F7-145A-491D-82C3-04E6A57CB7BE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4E52C-9043-43E5-93D9-5A6C56280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0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4E52C-9043-43E5-93D9-5A6C562808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4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4E52C-9043-43E5-93D9-5A6C56280849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0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1DA9783-08A6-41C7-AD56-C9081086CE0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BAF1780-8B1A-4277-AD3D-AE5C9EAAE3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opl2016.com/files/Objava_imunizacii_%202019new.doc" TargetMode="External"/><Relationship Id="rId7" Type="http://schemas.openxmlformats.org/officeDocument/2006/relationships/hyperlink" Target="http://www.dsopl2016.com/files/Ukazania_LZP-new.docx" TargetMode="External"/><Relationship Id="rId2" Type="http://schemas.openxmlformats.org/officeDocument/2006/relationships/hyperlink" Target="http://www.dsopl2016.com/files/Vaksini%202019.ra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sopl2016.com/files/Vazno-pro4eti!!!.doc" TargetMode="External"/><Relationship Id="rId5" Type="http://schemas.openxmlformats.org/officeDocument/2006/relationships/hyperlink" Target="http://www.dsopl2016.com/files/Info_sec.pdf" TargetMode="External"/><Relationship Id="rId4" Type="http://schemas.openxmlformats.org/officeDocument/2006/relationships/hyperlink" Target="http://www.dsopl2016.com/files/cancellation.jpg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sopl2016.com/files/Otpadak_%20new2018.rar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sopl2016.com/files/EOOD%20empty-2017.rar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soplp.wordpress.com/2018/04/17/%d0%bd%d1%80%d0%b4-2018-%d0%b8-%d1%81%d1%8a%d0%bf%d1%8a%d1%82%d1%81%d1%82%d0%b2%d0%b0%d1%89%d0%b8%d1%82%d0%b5-%d0%bd%d0%b0%d1%80%d0%b5%d0%b4%d0%b1%d0%b8-%d0%bd%d0%be%d0%b2%d0%b8-%d0%b2%d1%8a%d0%b7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snmf.ro/en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mailto:sofia@nhif.bg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230470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Отчет за дейността на ДСОПЛ</a:t>
            </a:r>
            <a:br>
              <a:rPr lang="bg-BG" b="1" dirty="0" smtClean="0">
                <a:solidFill>
                  <a:srgbClr val="FF0000"/>
                </a:solidFill>
              </a:rPr>
            </a:br>
            <a:r>
              <a:rPr lang="bg-BG" b="1" dirty="0" smtClean="0">
                <a:solidFill>
                  <a:srgbClr val="FF0000"/>
                </a:solidFill>
              </a:rPr>
              <a:t>     2016-2019</a:t>
            </a:r>
            <a:r>
              <a:rPr lang="bg-BG" dirty="0" smtClean="0">
                <a:solidFill>
                  <a:srgbClr val="FF0000"/>
                </a:solidFill>
              </a:rPr>
              <a:t/>
            </a:r>
            <a:br>
              <a:rPr lang="bg-BG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5373216"/>
            <a:ext cx="3309803" cy="576064"/>
          </a:xfrm>
        </p:spPr>
        <p:txBody>
          <a:bodyPr>
            <a:normAutofit fontScale="85000" lnSpcReduction="10000"/>
          </a:bodyPr>
          <a:lstStyle/>
          <a:p>
            <a:r>
              <a:rPr lang="bg-BG" b="1" dirty="0" smtClean="0"/>
              <a:t>Изготвил</a:t>
            </a:r>
            <a:r>
              <a:rPr lang="bg-BG" dirty="0" smtClean="0"/>
              <a:t>: Д-р Георги Миндов  </a:t>
            </a:r>
          </a:p>
          <a:p>
            <a:r>
              <a:rPr lang="bg-BG" dirty="0" smtClean="0"/>
              <a:t>       Председател на ДСОПЛ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7" y="1412776"/>
            <a:ext cx="410445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692696"/>
            <a:ext cx="6777317" cy="5904656"/>
          </a:xfrm>
        </p:spPr>
        <p:txBody>
          <a:bodyPr>
            <a:normAutofit/>
          </a:bodyPr>
          <a:lstStyle/>
          <a:p>
            <a:pPr algn="ctr"/>
            <a:r>
              <a:rPr lang="bg-BG" b="1" dirty="0" smtClean="0"/>
              <a:t>Нашите теми:</a:t>
            </a:r>
          </a:p>
          <a:p>
            <a:pPr algn="ctr"/>
            <a:endParaRPr lang="bg-BG" sz="800" b="1" dirty="0"/>
          </a:p>
          <a:p>
            <a:r>
              <a:rPr lang="bg-BG" sz="2000" dirty="0" smtClean="0"/>
              <a:t> </a:t>
            </a:r>
            <a:r>
              <a:rPr lang="bg-BG" sz="2000" b="1" dirty="0" smtClean="0">
                <a:solidFill>
                  <a:srgbClr val="FF0000"/>
                </a:solidFill>
              </a:rPr>
              <a:t>„</a:t>
            </a:r>
            <a:r>
              <a:rPr lang="bg-BG" sz="2000" b="1" dirty="0">
                <a:solidFill>
                  <a:srgbClr val="FF0000"/>
                </a:solidFill>
              </a:rPr>
              <a:t>Бюджет </a:t>
            </a:r>
            <a:r>
              <a:rPr lang="bg-BG" sz="2000" b="1" dirty="0" smtClean="0">
                <a:solidFill>
                  <a:srgbClr val="FF0000"/>
                </a:solidFill>
              </a:rPr>
              <a:t>2017.  </a:t>
            </a:r>
            <a:r>
              <a:rPr lang="bg-BG" sz="2000" b="1" dirty="0">
                <a:solidFill>
                  <a:srgbClr val="FF0000"/>
                </a:solidFill>
              </a:rPr>
              <a:t>Какво искахме и какво постигнахме“. </a:t>
            </a:r>
            <a:endParaRPr lang="bg-BG" sz="2000" b="1" dirty="0" smtClean="0">
              <a:solidFill>
                <a:srgbClr val="FF0000"/>
              </a:solidFill>
            </a:endParaRPr>
          </a:p>
          <a:p>
            <a:r>
              <a:rPr lang="bg-BG" sz="2000" b="1" dirty="0"/>
              <a:t>„</a:t>
            </a:r>
            <a:r>
              <a:rPr lang="bg-BG" sz="2000" b="1" dirty="0">
                <a:solidFill>
                  <a:srgbClr val="FF0000"/>
                </a:solidFill>
              </a:rPr>
              <a:t>Медицински (извинителни) бележки. Промени, практически и правни аспекти</a:t>
            </a:r>
            <a:r>
              <a:rPr lang="bg-BG" sz="2000" b="1" dirty="0" smtClean="0"/>
              <a:t>“</a:t>
            </a:r>
          </a:p>
          <a:p>
            <a:r>
              <a:rPr lang="bg-BG" sz="2000" b="1" dirty="0">
                <a:solidFill>
                  <a:srgbClr val="FF0000"/>
                </a:solidFill>
              </a:rPr>
              <a:t> </a:t>
            </a:r>
            <a:r>
              <a:rPr lang="bg-BG" sz="2000" b="1" dirty="0" err="1">
                <a:solidFill>
                  <a:srgbClr val="FF0000"/>
                </a:solidFill>
              </a:rPr>
              <a:t>Мъртвопроверителство-практически</a:t>
            </a:r>
            <a:r>
              <a:rPr lang="bg-BG" sz="2000" b="1" dirty="0">
                <a:solidFill>
                  <a:srgbClr val="FF0000"/>
                </a:solidFill>
              </a:rPr>
              <a:t>  и правни аспекти“. </a:t>
            </a:r>
            <a:endParaRPr lang="bg-BG" sz="2000" b="1" dirty="0" smtClean="0">
              <a:solidFill>
                <a:srgbClr val="FF0000"/>
              </a:solidFill>
            </a:endParaRPr>
          </a:p>
          <a:p>
            <a:r>
              <a:rPr lang="bg-BG" sz="2000" b="1" dirty="0"/>
              <a:t>Пръстов </a:t>
            </a:r>
            <a:r>
              <a:rPr lang="bg-BG" sz="2000" b="1" dirty="0" err="1"/>
              <a:t>автентификатор</a:t>
            </a:r>
            <a:r>
              <a:rPr lang="bg-BG" sz="2000" b="1" dirty="0"/>
              <a:t>,  </a:t>
            </a:r>
            <a:endParaRPr lang="bg-BG" sz="2000" b="1" dirty="0" smtClean="0"/>
          </a:p>
          <a:p>
            <a:r>
              <a:rPr lang="bg-BG" sz="2000" b="1" dirty="0" smtClean="0"/>
              <a:t> </a:t>
            </a:r>
            <a:r>
              <a:rPr lang="bg-BG" sz="2000" b="1" dirty="0"/>
              <a:t>Потребителска такса </a:t>
            </a:r>
            <a:endParaRPr lang="bg-BG" sz="2000" b="1" dirty="0" smtClean="0"/>
          </a:p>
          <a:p>
            <a:r>
              <a:rPr lang="bg-BG" sz="2000" b="1" dirty="0" smtClean="0"/>
              <a:t>Промените </a:t>
            </a:r>
            <a:r>
              <a:rPr lang="bg-BG" sz="2000" b="1" dirty="0"/>
              <a:t>в Наредба 39 за диспансерни и профилактични прегледи и др</a:t>
            </a:r>
            <a:r>
              <a:rPr lang="bg-BG" sz="2000" b="1" dirty="0" smtClean="0"/>
              <a:t>.</a:t>
            </a:r>
          </a:p>
          <a:p>
            <a:endParaRPr lang="bg-BG" sz="2000" b="1" dirty="0"/>
          </a:p>
          <a:p>
            <a:pPr marL="68580" indent="0">
              <a:buNone/>
            </a:pPr>
            <a:r>
              <a:rPr lang="bg-BG" sz="2000" b="1" dirty="0" smtClean="0"/>
              <a:t>Над 150 участника, 21 фирми спонсори, </a:t>
            </a:r>
            <a:endParaRPr lang="en-US" sz="2000" b="1" dirty="0"/>
          </a:p>
          <a:p>
            <a:pPr algn="ctr"/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18168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318198" y="1224299"/>
            <a:ext cx="6413678" cy="656823"/>
          </a:xfrm>
        </p:spPr>
        <p:txBody>
          <a:bodyPr>
            <a:normAutofit fontScale="90000"/>
          </a:bodyPr>
          <a:lstStyle/>
          <a:p>
            <a:r>
              <a:rPr lang="bg-BG" sz="4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Работен календар за 2019</a:t>
            </a:r>
            <a:endParaRPr lang="en-US" sz="4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4" y="1881122"/>
            <a:ext cx="8625626" cy="40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14351" y="924865"/>
            <a:ext cx="7598569" cy="6954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</a:t>
            </a:r>
            <a:r>
              <a:rPr lang="bg-BG" dirty="0" smtClean="0"/>
              <a:t>…..Нереализираният проект</a:t>
            </a:r>
            <a:r>
              <a:rPr lang="en-US" dirty="0" smtClean="0"/>
              <a:t> </a:t>
            </a:r>
            <a:r>
              <a:rPr lang="bg-BG" dirty="0" smtClean="0">
                <a:sym typeface="Wingdings" panose="05000000000000000000" pitchFamily="2" charset="2"/>
              </a:rPr>
              <a:t>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9" y="1620441"/>
            <a:ext cx="8722217" cy="5048919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6" y="2877372"/>
            <a:ext cx="1864519" cy="13930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3697042"/>
            <a:ext cx="1786944" cy="14763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57" y="4057615"/>
            <a:ext cx="1806263" cy="14763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53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/>
          </a:bodyPr>
          <a:lstStyle/>
          <a:p>
            <a:pPr marL="6858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bg-BG" sz="7200" dirty="0" smtClean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7200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 marL="6858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sz="7200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година</a:t>
            </a:r>
          </a:p>
          <a:p>
            <a:pPr marL="6858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86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/>
          </a:bodyPr>
          <a:lstStyle/>
          <a:p>
            <a:pPr marL="6858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bg-BG" sz="7200" dirty="0" smtClean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971600" y="1166843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ПОСТАНОВЛЕНИЕ № 208 ОТ 25 СЕПТЕМВРИ 2018 Г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за </a:t>
            </a:r>
            <a:r>
              <a:rPr lang="ru-RU" dirty="0" err="1"/>
              <a:t>приемане</a:t>
            </a:r>
            <a:r>
              <a:rPr lang="ru-RU" dirty="0"/>
              <a:t> на </a:t>
            </a:r>
            <a:r>
              <a:rPr lang="ru-RU" dirty="0" err="1"/>
              <a:t>Наредба</a:t>
            </a:r>
            <a:r>
              <a:rPr lang="ru-RU" dirty="0"/>
              <a:t> за </a:t>
            </a:r>
            <a:r>
              <a:rPr lang="ru-RU" dirty="0" err="1"/>
              <a:t>задължителното</a:t>
            </a:r>
            <a:r>
              <a:rPr lang="ru-RU" dirty="0"/>
              <a:t> </a:t>
            </a:r>
            <a:r>
              <a:rPr lang="ru-RU" dirty="0" err="1"/>
              <a:t>застраховане</a:t>
            </a:r>
            <a:r>
              <a:rPr lang="ru-RU" dirty="0"/>
              <a:t> на </a:t>
            </a:r>
            <a:r>
              <a:rPr lang="ru-RU" dirty="0" err="1"/>
              <a:t>лицата</a:t>
            </a:r>
            <a:r>
              <a:rPr lang="ru-RU" dirty="0"/>
              <a:t>, </a:t>
            </a:r>
            <a:r>
              <a:rPr lang="ru-RU" dirty="0" err="1"/>
              <a:t>упражняващи</a:t>
            </a:r>
            <a:r>
              <a:rPr lang="ru-RU" dirty="0"/>
              <a:t> </a:t>
            </a:r>
            <a:r>
              <a:rPr lang="ru-RU" dirty="0" err="1"/>
              <a:t>медицинска</a:t>
            </a:r>
            <a:r>
              <a:rPr lang="ru-RU" dirty="0"/>
              <a:t> </a:t>
            </a:r>
            <a:r>
              <a:rPr lang="ru-RU" dirty="0" err="1"/>
              <a:t>професия</a:t>
            </a:r>
            <a:endParaRPr lang="ru-RU" dirty="0"/>
          </a:p>
          <a:p>
            <a:r>
              <a:rPr lang="ru-RU" dirty="0"/>
              <a:t>МИНИСТЕРСКИЯТ </a:t>
            </a:r>
            <a:r>
              <a:rPr lang="ru-RU" dirty="0" smtClean="0"/>
              <a:t>СЪВЕТ</a:t>
            </a:r>
          </a:p>
          <a:p>
            <a:endParaRPr lang="ru-RU" dirty="0"/>
          </a:p>
          <a:p>
            <a:r>
              <a:rPr lang="ru-RU" dirty="0"/>
              <a:t>ПОСТАНОВИ:</a:t>
            </a:r>
          </a:p>
          <a:p>
            <a:r>
              <a:rPr lang="ru-RU" dirty="0"/>
              <a:t>Член единствен. </a:t>
            </a:r>
            <a:r>
              <a:rPr lang="ru-RU" b="1" dirty="0">
                <a:solidFill>
                  <a:srgbClr val="FF0000"/>
                </a:solidFill>
              </a:rPr>
              <a:t>Приема </a:t>
            </a:r>
            <a:r>
              <a:rPr lang="ru-RU" b="1" dirty="0" err="1">
                <a:solidFill>
                  <a:srgbClr val="FF0000"/>
                </a:solidFill>
              </a:rPr>
              <a:t>Наредба</a:t>
            </a:r>
            <a:r>
              <a:rPr lang="ru-RU" b="1" dirty="0">
                <a:solidFill>
                  <a:srgbClr val="FF0000"/>
                </a:solidFill>
              </a:rPr>
              <a:t> за </a:t>
            </a:r>
            <a:r>
              <a:rPr lang="ru-RU" b="1" dirty="0" err="1">
                <a:solidFill>
                  <a:srgbClr val="FF0000"/>
                </a:solidFill>
              </a:rPr>
              <a:t>задължителното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застраховане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лицата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упражняващи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медицинска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професия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dirty="0"/>
              <a:t>За </a:t>
            </a:r>
            <a:r>
              <a:rPr lang="ru-RU" dirty="0" err="1"/>
              <a:t>министър-председател</a:t>
            </a:r>
            <a:r>
              <a:rPr lang="ru-RU" dirty="0"/>
              <a:t>: </a:t>
            </a:r>
            <a:r>
              <a:rPr lang="ru-RU" dirty="0" err="1"/>
              <a:t>Томислав</a:t>
            </a:r>
            <a:r>
              <a:rPr lang="ru-RU" dirty="0"/>
              <a:t> </a:t>
            </a:r>
            <a:r>
              <a:rPr lang="ru-RU" dirty="0" err="1"/>
              <a:t>Дончев</a:t>
            </a:r>
            <a:endParaRPr lang="ru-RU" dirty="0"/>
          </a:p>
          <a:p>
            <a:r>
              <a:rPr lang="ru-RU" dirty="0"/>
              <a:t>За </a:t>
            </a:r>
            <a:r>
              <a:rPr lang="ru-RU" dirty="0" err="1"/>
              <a:t>главен</a:t>
            </a:r>
            <a:r>
              <a:rPr lang="ru-RU" dirty="0"/>
              <a:t> </a:t>
            </a:r>
            <a:r>
              <a:rPr lang="ru-RU" dirty="0" err="1"/>
              <a:t>секретар</a:t>
            </a:r>
            <a:r>
              <a:rPr lang="ru-RU" dirty="0"/>
              <a:t> на </a:t>
            </a:r>
            <a:r>
              <a:rPr lang="ru-RU" dirty="0" err="1"/>
              <a:t>Министерския</a:t>
            </a:r>
            <a:r>
              <a:rPr lang="ru-RU" dirty="0"/>
              <a:t> </a:t>
            </a:r>
            <a:r>
              <a:rPr lang="ru-RU" dirty="0" err="1"/>
              <a:t>съвет</a:t>
            </a:r>
            <a:r>
              <a:rPr lang="ru-RU" dirty="0"/>
              <a:t>:  </a:t>
            </a:r>
            <a:r>
              <a:rPr lang="ru-RU" dirty="0" err="1"/>
              <a:t>Красимир</a:t>
            </a:r>
            <a:r>
              <a:rPr lang="ru-RU" dirty="0"/>
              <a:t> </a:t>
            </a:r>
            <a:r>
              <a:rPr lang="ru-RU" dirty="0" err="1"/>
              <a:t>Божанов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6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60648"/>
            <a:ext cx="784887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166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>
            <a:normAutofit/>
          </a:bodyPr>
          <a:lstStyle/>
          <a:p>
            <a:r>
              <a:rPr lang="en-US" sz="2400" dirty="0"/>
              <a:t>Какви </a:t>
            </a:r>
            <a:r>
              <a:rPr lang="en-US" sz="2400" dirty="0" err="1" smtClean="0"/>
              <a:t>са</a:t>
            </a:r>
            <a:r>
              <a:rPr lang="bg-BG" sz="2400" dirty="0"/>
              <a:t> </a:t>
            </a:r>
            <a:r>
              <a:rPr lang="bg-BG" sz="2400" dirty="0" smtClean="0"/>
              <a:t>санкциите при липса на задължителна </a:t>
            </a:r>
            <a:r>
              <a:rPr lang="en-US" sz="2400" dirty="0" err="1" smtClean="0"/>
              <a:t>застраховка</a:t>
            </a:r>
            <a:r>
              <a:rPr lang="en-US" sz="2400" dirty="0" smtClean="0"/>
              <a:t>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смисъла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чл</a:t>
            </a:r>
            <a:r>
              <a:rPr lang="en-US" sz="2400" dirty="0"/>
              <a:t>. 189 </a:t>
            </a:r>
            <a:r>
              <a:rPr lang="en-US" sz="2400" dirty="0" err="1"/>
              <a:t>от</a:t>
            </a:r>
            <a:r>
              <a:rPr lang="en-US" sz="2400" dirty="0"/>
              <a:t> </a:t>
            </a:r>
            <a:r>
              <a:rPr lang="en-US" sz="2400" dirty="0" err="1"/>
              <a:t>Закона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здравето</a:t>
            </a:r>
            <a:r>
              <a:rPr lang="en-US" sz="2400" dirty="0"/>
              <a:t>? </a:t>
            </a:r>
            <a:endParaRPr lang="bg-BG" sz="2400" dirty="0" smtClean="0"/>
          </a:p>
          <a:p>
            <a:endParaRPr lang="en-US" sz="1000" dirty="0"/>
          </a:p>
          <a:p>
            <a:r>
              <a:rPr lang="en-US" sz="2400" b="1" dirty="0" err="1"/>
              <a:t>По</a:t>
            </a:r>
            <a:r>
              <a:rPr lang="en-US" sz="2400" b="1" dirty="0"/>
              <a:t> </a:t>
            </a:r>
            <a:r>
              <a:rPr lang="en-US" sz="2400" b="1" dirty="0" err="1"/>
              <a:t>силата</a:t>
            </a:r>
            <a:r>
              <a:rPr lang="en-US" sz="2400" b="1" dirty="0"/>
              <a:t> </a:t>
            </a:r>
            <a:r>
              <a:rPr lang="en-US" sz="2400" b="1" dirty="0" err="1"/>
              <a:t>на</a:t>
            </a:r>
            <a:r>
              <a:rPr lang="en-US" sz="2400" b="1" dirty="0"/>
              <a:t> </a:t>
            </a:r>
            <a:r>
              <a:rPr lang="en-US" sz="2400" b="1" dirty="0" err="1"/>
              <a:t>чл</a:t>
            </a:r>
            <a:r>
              <a:rPr lang="en-US" sz="2400" b="1" dirty="0"/>
              <a:t>. 189 </a:t>
            </a:r>
            <a:r>
              <a:rPr lang="en-US" sz="2400" b="1" dirty="0" err="1"/>
              <a:t>от</a:t>
            </a:r>
            <a:r>
              <a:rPr lang="en-US" sz="2400" b="1" dirty="0"/>
              <a:t> </a:t>
            </a:r>
            <a:r>
              <a:rPr lang="en-US" sz="2400" b="1" dirty="0" err="1"/>
              <a:t>Закона</a:t>
            </a:r>
            <a:r>
              <a:rPr lang="en-US" sz="2400" b="1" dirty="0"/>
              <a:t> </a:t>
            </a:r>
            <a:r>
              <a:rPr lang="en-US" sz="2400" b="1" dirty="0" err="1"/>
              <a:t>за</a:t>
            </a:r>
            <a:r>
              <a:rPr lang="en-US" sz="2400" b="1" dirty="0"/>
              <a:t> </a:t>
            </a:r>
            <a:r>
              <a:rPr lang="en-US" sz="2400" b="1" dirty="0" err="1"/>
              <a:t>здравето</a:t>
            </a:r>
            <a:r>
              <a:rPr lang="en-US" sz="2400" b="1" dirty="0"/>
              <a:t>, </a:t>
            </a:r>
            <a:r>
              <a:rPr lang="en-US" sz="2400" b="1" dirty="0" err="1"/>
              <a:t>всяко</a:t>
            </a:r>
            <a:r>
              <a:rPr lang="en-US" sz="2400" b="1" dirty="0"/>
              <a:t> </a:t>
            </a:r>
            <a:r>
              <a:rPr lang="en-US" sz="2400" b="1" dirty="0" err="1"/>
              <a:t>лечебно</a:t>
            </a:r>
            <a:r>
              <a:rPr lang="en-US" sz="2400" b="1" dirty="0"/>
              <a:t> </a:t>
            </a:r>
            <a:r>
              <a:rPr lang="en-US" sz="2400" b="1" dirty="0" err="1"/>
              <a:t>заведение</a:t>
            </a:r>
            <a:r>
              <a:rPr lang="en-US" sz="2400" b="1" dirty="0"/>
              <a:t> е </a:t>
            </a:r>
            <a:r>
              <a:rPr lang="en-US" sz="2400" b="1" dirty="0" err="1"/>
              <a:t>длъжно</a:t>
            </a:r>
            <a:r>
              <a:rPr lang="en-US" sz="2400" b="1" dirty="0"/>
              <a:t> </a:t>
            </a:r>
            <a:r>
              <a:rPr lang="en-US" sz="2400" b="1" dirty="0" err="1"/>
              <a:t>да</a:t>
            </a:r>
            <a:r>
              <a:rPr lang="en-US" sz="2400" b="1" dirty="0"/>
              <a:t> </a:t>
            </a:r>
            <a:r>
              <a:rPr lang="en-US" sz="2400" b="1" dirty="0" err="1"/>
              <a:t>застрахова</a:t>
            </a:r>
            <a:r>
              <a:rPr lang="en-US" sz="2400" b="1" dirty="0"/>
              <a:t> </a:t>
            </a:r>
            <a:r>
              <a:rPr lang="en-US" sz="2400" b="1" dirty="0" err="1"/>
              <a:t>служителите</a:t>
            </a:r>
            <a:r>
              <a:rPr lang="en-US" sz="2400" b="1" dirty="0"/>
              <a:t> </a:t>
            </a:r>
            <a:r>
              <a:rPr lang="en-US" sz="2400" b="1" dirty="0" err="1"/>
              <a:t>си</a:t>
            </a:r>
            <a:r>
              <a:rPr lang="en-US" sz="2400" b="1" dirty="0"/>
              <a:t>, </a:t>
            </a:r>
            <a:r>
              <a:rPr lang="en-US" sz="2400" b="1" dirty="0" err="1"/>
              <a:t>упражняващи</a:t>
            </a:r>
            <a:r>
              <a:rPr lang="en-US" sz="2400" b="1" dirty="0"/>
              <a:t> </a:t>
            </a:r>
            <a:r>
              <a:rPr lang="en-US" sz="2400" b="1" dirty="0" err="1"/>
              <a:t>медицинска</a:t>
            </a:r>
            <a:r>
              <a:rPr lang="en-US" sz="2400" b="1" dirty="0"/>
              <a:t> </a:t>
            </a:r>
            <a:r>
              <a:rPr lang="en-US" sz="2400" b="1" dirty="0" err="1"/>
              <a:t>професия</a:t>
            </a:r>
            <a:r>
              <a:rPr lang="en-US" sz="2400" b="1" dirty="0"/>
              <a:t>.</a:t>
            </a:r>
            <a:endParaRPr lang="en-US" sz="2400" dirty="0"/>
          </a:p>
          <a:p>
            <a:r>
              <a:rPr lang="en-US" sz="2400" dirty="0" err="1"/>
              <a:t>Неспазването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задължението</a:t>
            </a:r>
            <a:r>
              <a:rPr lang="en-US" sz="2400" dirty="0"/>
              <a:t>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чл</a:t>
            </a:r>
            <a:r>
              <a:rPr lang="en-US" sz="2400" dirty="0"/>
              <a:t>. 189, </a:t>
            </a:r>
            <a:r>
              <a:rPr lang="en-US" sz="2400" dirty="0" err="1"/>
              <a:t>ал</a:t>
            </a:r>
            <a:r>
              <a:rPr lang="en-US" sz="2400" dirty="0"/>
              <a:t>. 1 </a:t>
            </a:r>
            <a:r>
              <a:rPr lang="en-US" sz="2400" dirty="0" err="1"/>
              <a:t>от</a:t>
            </a:r>
            <a:r>
              <a:rPr lang="en-US" sz="2400" dirty="0"/>
              <a:t> ЗЗ </a:t>
            </a:r>
            <a:r>
              <a:rPr lang="bg-BG" sz="2400" dirty="0" smtClean="0"/>
              <a:t>се санкционира </a:t>
            </a:r>
            <a:r>
              <a:rPr lang="en-US" sz="2400" dirty="0" err="1" smtClean="0"/>
              <a:t>със</a:t>
            </a:r>
            <a:r>
              <a:rPr lang="en-US" sz="2400" dirty="0" smtClean="0"/>
              <a:t> </a:t>
            </a:r>
            <a:r>
              <a:rPr lang="en-US" sz="2400" dirty="0" err="1"/>
              <a:t>съответната</a:t>
            </a:r>
            <a:r>
              <a:rPr lang="en-US" sz="2400" dirty="0"/>
              <a:t> </a:t>
            </a:r>
            <a:r>
              <a:rPr lang="en-US" sz="2400" dirty="0" err="1"/>
              <a:t>административно-наказателна</a:t>
            </a:r>
            <a:r>
              <a:rPr lang="en-US" sz="2400" dirty="0"/>
              <a:t> </a:t>
            </a:r>
            <a:r>
              <a:rPr lang="en-US" sz="2400" dirty="0" err="1" smtClean="0"/>
              <a:t>разпоредба</a:t>
            </a:r>
            <a:r>
              <a:rPr lang="bg-BG" sz="2400" dirty="0" smtClean="0"/>
              <a:t>:</a:t>
            </a:r>
          </a:p>
          <a:p>
            <a:pPr marL="0" indent="0">
              <a:buNone/>
            </a:pPr>
            <a:r>
              <a:rPr lang="bg-BG" sz="2400" dirty="0"/>
              <a:t>ч</a:t>
            </a:r>
            <a:r>
              <a:rPr lang="en-US" sz="2400" dirty="0" smtClean="0"/>
              <a:t>л</a:t>
            </a:r>
            <a:r>
              <a:rPr lang="en-US" sz="2400" dirty="0"/>
              <a:t>. 229, </a:t>
            </a:r>
            <a:r>
              <a:rPr lang="en-US" sz="2400" dirty="0" err="1"/>
              <a:t>ал</a:t>
            </a:r>
            <a:r>
              <a:rPr lang="en-US" sz="2400" dirty="0"/>
              <a:t>. 3 </a:t>
            </a:r>
            <a:r>
              <a:rPr lang="en-US" sz="2400" dirty="0" err="1"/>
              <a:t>от</a:t>
            </a:r>
            <a:r>
              <a:rPr lang="en-US" sz="2400" dirty="0"/>
              <a:t> </a:t>
            </a:r>
            <a:r>
              <a:rPr lang="en-US" sz="2400" dirty="0" err="1"/>
              <a:t>Закона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 smtClean="0"/>
              <a:t>здравето</a:t>
            </a:r>
            <a:r>
              <a:rPr lang="bg-BG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имуществена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санкция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за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лечебното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заведение</a:t>
            </a:r>
            <a:r>
              <a:rPr lang="en-US" sz="2400" b="1" dirty="0">
                <a:solidFill>
                  <a:srgbClr val="FF0000"/>
                </a:solidFill>
              </a:rPr>
              <a:t> в </a:t>
            </a:r>
            <a:r>
              <a:rPr lang="en-US" sz="2400" b="1" dirty="0" err="1">
                <a:solidFill>
                  <a:srgbClr val="FF0000"/>
                </a:solidFill>
              </a:rPr>
              <a:t>размер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между</a:t>
            </a:r>
            <a:r>
              <a:rPr lang="en-US" sz="2400" b="1" dirty="0">
                <a:solidFill>
                  <a:srgbClr val="FF0000"/>
                </a:solidFill>
              </a:rPr>
              <a:t> 500 </a:t>
            </a:r>
            <a:r>
              <a:rPr lang="en-US" sz="2400" b="1" dirty="0" err="1">
                <a:solidFill>
                  <a:srgbClr val="FF0000"/>
                </a:solidFill>
              </a:rPr>
              <a:t>до</a:t>
            </a:r>
            <a:r>
              <a:rPr lang="en-US" sz="2400" b="1" dirty="0">
                <a:solidFill>
                  <a:srgbClr val="FF0000"/>
                </a:solidFill>
              </a:rPr>
              <a:t> 2000 </a:t>
            </a:r>
            <a:r>
              <a:rPr lang="en-US" sz="2400" b="1" dirty="0" err="1">
                <a:solidFill>
                  <a:srgbClr val="FF0000"/>
                </a:solidFill>
              </a:rPr>
              <a:t>лева</a:t>
            </a:r>
            <a:r>
              <a:rPr lang="en-US" sz="2400" b="1" dirty="0">
                <a:solidFill>
                  <a:srgbClr val="FF0000"/>
                </a:solidFill>
              </a:rPr>
              <a:t>, а </a:t>
            </a:r>
            <a:r>
              <a:rPr lang="en-US" sz="2400" b="1" dirty="0" err="1">
                <a:solidFill>
                  <a:srgbClr val="FF0000"/>
                </a:solidFill>
              </a:rPr>
              <a:t>при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повторност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от</a:t>
            </a:r>
            <a:r>
              <a:rPr lang="en-US" sz="2400" b="1" dirty="0">
                <a:solidFill>
                  <a:srgbClr val="FF0000"/>
                </a:solidFill>
              </a:rPr>
              <a:t> 2000 </a:t>
            </a:r>
            <a:r>
              <a:rPr lang="en-US" sz="2400" b="1" dirty="0" err="1">
                <a:solidFill>
                  <a:srgbClr val="FF0000"/>
                </a:solidFill>
              </a:rPr>
              <a:t>до</a:t>
            </a:r>
            <a:r>
              <a:rPr lang="en-US" sz="2400" b="1" dirty="0">
                <a:solidFill>
                  <a:srgbClr val="FF0000"/>
                </a:solidFill>
              </a:rPr>
              <a:t> 5000 </a:t>
            </a:r>
            <a:r>
              <a:rPr lang="en-US" sz="2400" b="1" dirty="0" err="1">
                <a:solidFill>
                  <a:srgbClr val="FF0000"/>
                </a:solidFill>
              </a:rPr>
              <a:t>лева</a:t>
            </a:r>
            <a:r>
              <a:rPr lang="en-US" sz="2400" b="1" dirty="0">
                <a:solidFill>
                  <a:srgbClr val="FF0000"/>
                </a:solidFill>
              </a:rPr>
              <a:t>. 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995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129528"/>
          </a:xfrm>
        </p:spPr>
        <p:txBody>
          <a:bodyPr>
            <a:normAutofit/>
          </a:bodyPr>
          <a:lstStyle/>
          <a:p>
            <a:pPr algn="ctr"/>
            <a:r>
              <a:rPr lang="bg-BG" sz="4400" b="1" dirty="0" smtClean="0">
                <a:solidFill>
                  <a:srgbClr val="FF0000"/>
                </a:solidFill>
              </a:rPr>
              <a:t>ДСОПЛ към момента застрахова  138 свои членове!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013947"/>
            <a:ext cx="1353429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82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992887" cy="5904656"/>
          </a:xfrm>
        </p:spPr>
      </p:pic>
    </p:spTree>
    <p:extLst>
      <p:ext uri="{BB962C8B-B14F-4D97-AF65-F5344CB8AC3E}">
        <p14:creationId xmlns:p14="http://schemas.microsoft.com/office/powerpoint/2010/main" val="1349614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692696"/>
            <a:ext cx="6777317" cy="5139933"/>
          </a:xfrm>
        </p:spPr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"</a:t>
            </a:r>
            <a:r>
              <a:rPr lang="ru-RU" b="1" dirty="0" err="1">
                <a:solidFill>
                  <a:srgbClr val="FF0000"/>
                </a:solidFill>
              </a:rPr>
              <a:t>Силата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вярата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може</a:t>
            </a:r>
            <a:r>
              <a:rPr lang="ru-RU" b="1" dirty="0">
                <a:solidFill>
                  <a:srgbClr val="FF0000"/>
                </a:solidFill>
              </a:rPr>
              <a:t> да </a:t>
            </a:r>
            <a:r>
              <a:rPr lang="ru-RU" b="1" dirty="0" err="1">
                <a:solidFill>
                  <a:srgbClr val="FF0000"/>
                </a:solidFill>
              </a:rPr>
              <a:t>лекува</a:t>
            </a:r>
            <a:r>
              <a:rPr lang="ru-RU" b="1" dirty="0"/>
              <a:t>" лектор:  д-р Георги  </a:t>
            </a:r>
            <a:r>
              <a:rPr lang="ru-RU" b="1" dirty="0" err="1"/>
              <a:t>Миндов</a:t>
            </a:r>
            <a:r>
              <a:rPr lang="ru-RU" b="1" dirty="0"/>
              <a:t> </a:t>
            </a:r>
          </a:p>
          <a:p>
            <a:pPr marL="6858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"</a:t>
            </a:r>
            <a:r>
              <a:rPr lang="ru-RU" b="1" dirty="0" err="1">
                <a:solidFill>
                  <a:srgbClr val="FF0000"/>
                </a:solidFill>
              </a:rPr>
              <a:t>Агресията</a:t>
            </a:r>
            <a:r>
              <a:rPr lang="ru-RU" b="1" dirty="0">
                <a:solidFill>
                  <a:srgbClr val="FF0000"/>
                </a:solidFill>
              </a:rPr>
              <a:t> - как да се справим</a:t>
            </a:r>
            <a:r>
              <a:rPr lang="ru-RU" b="1" dirty="0"/>
              <a:t>?" </a:t>
            </a:r>
            <a:r>
              <a:rPr lang="ru-RU" b="1" dirty="0" err="1"/>
              <a:t>практични</a:t>
            </a:r>
            <a:r>
              <a:rPr lang="ru-RU" b="1" dirty="0"/>
              <a:t> </a:t>
            </a:r>
            <a:r>
              <a:rPr lang="ru-RU" b="1" dirty="0" err="1"/>
              <a:t>съвети</a:t>
            </a:r>
            <a:r>
              <a:rPr lang="ru-RU" b="1" dirty="0"/>
              <a:t>, лектор: </a:t>
            </a:r>
            <a:r>
              <a:rPr lang="ru-RU" b="1" dirty="0" smtClean="0"/>
              <a:t>д-р </a:t>
            </a:r>
            <a:r>
              <a:rPr lang="ru-RU" b="1" dirty="0" err="1" smtClean="0"/>
              <a:t>А.Лалков</a:t>
            </a:r>
            <a:endParaRPr lang="ru-RU" b="1" dirty="0"/>
          </a:p>
          <a:p>
            <a:pPr marL="6858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"</a:t>
            </a:r>
            <a:r>
              <a:rPr lang="ru-RU" b="1" dirty="0" err="1">
                <a:solidFill>
                  <a:srgbClr val="FF0000"/>
                </a:solidFill>
              </a:rPr>
              <a:t>Сигурността</a:t>
            </a:r>
            <a:r>
              <a:rPr lang="ru-RU" b="1" dirty="0">
                <a:solidFill>
                  <a:srgbClr val="FF0000"/>
                </a:solidFill>
              </a:rPr>
              <a:t> ни в интернет</a:t>
            </a:r>
            <a:r>
              <a:rPr lang="ru-RU" b="1" dirty="0"/>
              <a:t>" - </a:t>
            </a:r>
            <a:r>
              <a:rPr lang="ru-RU" b="1" dirty="0" err="1"/>
              <a:t>практични</a:t>
            </a:r>
            <a:r>
              <a:rPr lang="ru-RU" b="1" dirty="0"/>
              <a:t> </a:t>
            </a:r>
            <a:r>
              <a:rPr lang="ru-RU" b="1" dirty="0" err="1"/>
              <a:t>съвети</a:t>
            </a:r>
            <a:r>
              <a:rPr lang="ru-RU" b="1" dirty="0"/>
              <a:t>,  </a:t>
            </a:r>
            <a:r>
              <a:rPr lang="ru-RU" b="1" dirty="0" err="1"/>
              <a:t>инж</a:t>
            </a:r>
            <a:r>
              <a:rPr lang="ru-RU" b="1" dirty="0"/>
              <a:t>. Илия </a:t>
            </a:r>
            <a:r>
              <a:rPr lang="ru-RU" b="1" dirty="0" err="1"/>
              <a:t>Митовски</a:t>
            </a:r>
            <a:endParaRPr lang="ru-RU" b="1" dirty="0"/>
          </a:p>
          <a:p>
            <a:pPr marL="68580" indent="0">
              <a:buNone/>
            </a:pPr>
            <a:r>
              <a:rPr lang="ru-RU" b="1" dirty="0" smtClean="0"/>
              <a:t>"</a:t>
            </a:r>
            <a:r>
              <a:rPr lang="ru-RU" b="1" dirty="0" err="1" smtClean="0">
                <a:solidFill>
                  <a:srgbClr val="FF0000"/>
                </a:solidFill>
              </a:rPr>
              <a:t>Промените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за </a:t>
            </a:r>
            <a:r>
              <a:rPr lang="ru-RU" b="1" dirty="0" err="1">
                <a:solidFill>
                  <a:srgbClr val="FF0000"/>
                </a:solidFill>
              </a:rPr>
              <a:t>касовите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апарати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личните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данни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- как </a:t>
            </a:r>
            <a:r>
              <a:rPr lang="ru-RU" b="1" dirty="0" err="1"/>
              <a:t>засягат</a:t>
            </a:r>
            <a:r>
              <a:rPr lang="ru-RU" b="1" dirty="0"/>
              <a:t> </a:t>
            </a:r>
            <a:r>
              <a:rPr lang="ru-RU" b="1" dirty="0" err="1"/>
              <a:t>лекарите</a:t>
            </a:r>
            <a:r>
              <a:rPr lang="ru-RU" b="1" dirty="0"/>
              <a:t> и </a:t>
            </a:r>
            <a:r>
              <a:rPr lang="ru-RU" b="1" dirty="0" err="1"/>
              <a:t>какво</a:t>
            </a:r>
            <a:r>
              <a:rPr lang="ru-RU" b="1" dirty="0"/>
              <a:t> </a:t>
            </a:r>
            <a:r>
              <a:rPr lang="ru-RU" b="1" dirty="0" err="1"/>
              <a:t>трябва</a:t>
            </a:r>
            <a:r>
              <a:rPr lang="ru-RU" b="1" dirty="0"/>
              <a:t> и </a:t>
            </a:r>
            <a:r>
              <a:rPr lang="ru-RU" b="1" dirty="0" err="1"/>
              <a:t>могат</a:t>
            </a:r>
            <a:r>
              <a:rPr lang="ru-RU" b="1" dirty="0"/>
              <a:t> да направят"  </a:t>
            </a:r>
            <a:r>
              <a:rPr lang="ru-RU" b="1" dirty="0" err="1"/>
              <a:t>лектори</a:t>
            </a:r>
            <a:r>
              <a:rPr lang="ru-RU" b="1" dirty="0"/>
              <a:t>: г-н  Ясен </a:t>
            </a:r>
            <a:r>
              <a:rPr lang="ru-RU" b="1" dirty="0" err="1"/>
              <a:t>Танев</a:t>
            </a:r>
            <a:r>
              <a:rPr lang="ru-RU" b="1" dirty="0"/>
              <a:t>, </a:t>
            </a:r>
            <a:r>
              <a:rPr lang="ru-RU" b="1" dirty="0" err="1"/>
              <a:t>адв</a:t>
            </a:r>
            <a:r>
              <a:rPr lang="ru-RU" b="1" dirty="0"/>
              <a:t>. Валентин </a:t>
            </a:r>
            <a:r>
              <a:rPr lang="ru-RU" b="1" dirty="0" err="1"/>
              <a:t>Савов</a:t>
            </a:r>
            <a:r>
              <a:rPr lang="ru-RU" b="1" dirty="0"/>
              <a:t>,  г-жа  Ваня </a:t>
            </a:r>
            <a:r>
              <a:rPr lang="ru-RU" b="1" dirty="0" err="1" smtClean="0"/>
              <a:t>Палейков</a:t>
            </a:r>
            <a:endParaRPr lang="ru-RU" b="1" dirty="0" smtClean="0"/>
          </a:p>
          <a:p>
            <a:pPr marL="6858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„</a:t>
            </a:r>
            <a:r>
              <a:rPr lang="ru-RU" b="1" dirty="0" err="1">
                <a:solidFill>
                  <a:srgbClr val="FF0000"/>
                </a:solidFill>
              </a:rPr>
              <a:t>Задължителното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застраховане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практиките</a:t>
            </a:r>
            <a:r>
              <a:rPr lang="ru-RU" b="1" dirty="0">
                <a:solidFill>
                  <a:srgbClr val="FF0000"/>
                </a:solidFill>
              </a:rPr>
              <a:t> ни" </a:t>
            </a:r>
            <a:r>
              <a:rPr lang="ru-RU" b="1" dirty="0"/>
              <a:t>инициатива на ДСОПЛ  </a:t>
            </a:r>
            <a:r>
              <a:rPr lang="ru-RU" b="1" dirty="0" err="1"/>
              <a:t>актуална</a:t>
            </a:r>
            <a:r>
              <a:rPr lang="ru-RU" b="1" dirty="0"/>
              <a:t> информация,  лектор: д-р Валентина </a:t>
            </a:r>
            <a:r>
              <a:rPr lang="ru-RU" b="1" dirty="0" smtClean="0"/>
              <a:t>Борисова</a:t>
            </a:r>
          </a:p>
          <a:p>
            <a:pPr marL="68580" indent="0">
              <a:buNone/>
            </a:pPr>
            <a:r>
              <a:rPr lang="ru-RU" b="1" dirty="0" smtClean="0"/>
              <a:t>"</a:t>
            </a:r>
            <a:r>
              <a:rPr lang="ru-RU" b="1" dirty="0" err="1">
                <a:solidFill>
                  <a:srgbClr val="FF0000"/>
                </a:solidFill>
              </a:rPr>
              <a:t>Новите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моменти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работата</a:t>
            </a:r>
            <a:r>
              <a:rPr lang="ru-RU" b="1" dirty="0">
                <a:solidFill>
                  <a:srgbClr val="FF0000"/>
                </a:solidFill>
              </a:rPr>
              <a:t> ни </a:t>
            </a:r>
            <a:r>
              <a:rPr lang="ru-RU" b="1" dirty="0" err="1">
                <a:solidFill>
                  <a:srgbClr val="FF0000"/>
                </a:solidFill>
              </a:rPr>
              <a:t>въведени</a:t>
            </a:r>
            <a:r>
              <a:rPr lang="ru-RU" b="1" dirty="0">
                <a:solidFill>
                  <a:srgbClr val="FF0000"/>
                </a:solidFill>
              </a:rPr>
              <a:t> с </a:t>
            </a:r>
            <a:r>
              <a:rPr lang="ru-RU" b="1" dirty="0" err="1">
                <a:solidFill>
                  <a:srgbClr val="FF0000"/>
                </a:solidFill>
              </a:rPr>
              <a:t>Анекс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към</a:t>
            </a:r>
            <a:r>
              <a:rPr lang="ru-RU" b="1" dirty="0">
                <a:solidFill>
                  <a:srgbClr val="FF0000"/>
                </a:solidFill>
              </a:rPr>
              <a:t> НРД 2019</a:t>
            </a:r>
            <a:r>
              <a:rPr lang="ru-RU" b="1" dirty="0" smtClean="0"/>
              <a:t>", </a:t>
            </a:r>
            <a:r>
              <a:rPr lang="ru-RU" b="1" dirty="0"/>
              <a:t>обзор и практически </a:t>
            </a:r>
            <a:r>
              <a:rPr lang="ru-RU" b="1" dirty="0" err="1"/>
              <a:t>съвети</a:t>
            </a:r>
            <a:r>
              <a:rPr lang="ru-RU" b="1" dirty="0"/>
              <a:t> , </a:t>
            </a:r>
            <a:r>
              <a:rPr lang="ru-RU" b="1" dirty="0" err="1"/>
              <a:t>лектори</a:t>
            </a:r>
            <a:r>
              <a:rPr lang="ru-RU" b="1" dirty="0"/>
              <a:t>: д-р Н. </a:t>
            </a:r>
            <a:r>
              <a:rPr lang="ru-RU" b="1" dirty="0" err="1"/>
              <a:t>Брънзалов</a:t>
            </a:r>
            <a:r>
              <a:rPr lang="ru-RU" b="1" dirty="0"/>
              <a:t>, зам. </a:t>
            </a:r>
            <a:r>
              <a:rPr lang="ru-RU" b="1" dirty="0" err="1"/>
              <a:t>председател</a:t>
            </a:r>
            <a:r>
              <a:rPr lang="ru-RU" b="1" dirty="0"/>
              <a:t> на БЛС,  д-р Г. </a:t>
            </a:r>
            <a:r>
              <a:rPr lang="ru-RU" b="1" dirty="0" err="1"/>
              <a:t>Миндов</a:t>
            </a:r>
            <a:endParaRPr lang="ru-RU" b="1" dirty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498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60648"/>
            <a:ext cx="6777317" cy="6408712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ru-RU" b="1" dirty="0" smtClean="0"/>
              <a:t>"</a:t>
            </a:r>
            <a:r>
              <a:rPr lang="ru-RU" b="1" dirty="0">
                <a:solidFill>
                  <a:srgbClr val="FF0000"/>
                </a:solidFill>
              </a:rPr>
              <a:t>Как </a:t>
            </a:r>
            <a:r>
              <a:rPr lang="ru-RU" b="1" dirty="0" err="1">
                <a:solidFill>
                  <a:srgbClr val="FF0000"/>
                </a:solidFill>
              </a:rPr>
              <a:t>най-бързо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лесно</a:t>
            </a:r>
            <a:r>
              <a:rPr lang="ru-RU" b="1" dirty="0">
                <a:solidFill>
                  <a:srgbClr val="FF0000"/>
                </a:solidFill>
              </a:rPr>
              <a:t> да получим  </a:t>
            </a:r>
            <a:r>
              <a:rPr lang="ru-RU" b="1" dirty="0" err="1">
                <a:solidFill>
                  <a:srgbClr val="FF0000"/>
                </a:solidFill>
              </a:rPr>
              <a:t>допълнителен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регулативен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стандарт</a:t>
            </a:r>
            <a:r>
              <a:rPr lang="ru-RU" b="1" dirty="0" err="1"/>
              <a:t>?"лектор</a:t>
            </a:r>
            <a:r>
              <a:rPr lang="ru-RU" b="1" dirty="0"/>
              <a:t> д-р Н. Колев, зам. </a:t>
            </a:r>
            <a:r>
              <a:rPr lang="ru-RU" b="1" dirty="0" err="1"/>
              <a:t>председател</a:t>
            </a:r>
            <a:r>
              <a:rPr lang="ru-RU" b="1" dirty="0"/>
              <a:t> на ДСОПЛ</a:t>
            </a:r>
          </a:p>
          <a:p>
            <a:pPr marL="68580" indent="0">
              <a:buNone/>
            </a:pPr>
            <a:r>
              <a:rPr lang="ru-RU" b="1" dirty="0" smtClean="0"/>
              <a:t>. </a:t>
            </a:r>
            <a:r>
              <a:rPr lang="ru-RU" b="1" dirty="0"/>
              <a:t>"</a:t>
            </a:r>
            <a:r>
              <a:rPr lang="ru-RU" b="1" dirty="0" err="1">
                <a:solidFill>
                  <a:srgbClr val="FF0000"/>
                </a:solidFill>
              </a:rPr>
              <a:t>Предхоспитализационните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изследвания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консултации</a:t>
            </a:r>
            <a:r>
              <a:rPr lang="ru-RU" b="1" dirty="0">
                <a:solidFill>
                  <a:srgbClr val="FF0000"/>
                </a:solidFill>
              </a:rPr>
              <a:t>, как да се справим</a:t>
            </a:r>
            <a:r>
              <a:rPr lang="ru-RU" b="1" dirty="0"/>
              <a:t>?" лектор: д-р В. </a:t>
            </a:r>
            <a:r>
              <a:rPr lang="ru-RU" b="1" dirty="0" err="1"/>
              <a:t>Божинова</a:t>
            </a:r>
            <a:r>
              <a:rPr lang="ru-RU" b="1" dirty="0"/>
              <a:t>, член на ДСОПЛ</a:t>
            </a:r>
          </a:p>
          <a:p>
            <a:pPr marL="68580" indent="0">
              <a:buNone/>
            </a:pPr>
            <a:r>
              <a:rPr lang="ru-RU" b="1" dirty="0" smtClean="0"/>
              <a:t>"</a:t>
            </a:r>
            <a:r>
              <a:rPr lang="ru-RU" b="1" dirty="0" err="1" smtClean="0">
                <a:solidFill>
                  <a:srgbClr val="FF0000"/>
                </a:solidFill>
              </a:rPr>
              <a:t>Актуализирайте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ценоразписа</a:t>
            </a:r>
            <a:r>
              <a:rPr lang="ru-RU" b="1" dirty="0">
                <a:solidFill>
                  <a:srgbClr val="FF0000"/>
                </a:solidFill>
              </a:rPr>
              <a:t> си!</a:t>
            </a:r>
            <a:r>
              <a:rPr lang="ru-RU" b="1" dirty="0"/>
              <a:t> "- </a:t>
            </a:r>
            <a:r>
              <a:rPr lang="ru-RU" b="1" dirty="0" err="1"/>
              <a:t>най-новите</a:t>
            </a:r>
            <a:r>
              <a:rPr lang="ru-RU" b="1" dirty="0"/>
              <a:t> </a:t>
            </a:r>
            <a:r>
              <a:rPr lang="ru-RU" b="1" dirty="0" err="1"/>
              <a:t>платени</a:t>
            </a:r>
            <a:r>
              <a:rPr lang="ru-RU" b="1" dirty="0"/>
              <a:t> и </a:t>
            </a:r>
            <a:r>
              <a:rPr lang="ru-RU" b="1" dirty="0" err="1"/>
              <a:t>напълно</a:t>
            </a:r>
            <a:r>
              <a:rPr lang="ru-RU" b="1" dirty="0"/>
              <a:t> </a:t>
            </a:r>
            <a:r>
              <a:rPr lang="ru-RU" b="1" dirty="0" err="1"/>
              <a:t>безплатни</a:t>
            </a:r>
            <a:r>
              <a:rPr lang="ru-RU" b="1" dirty="0"/>
              <a:t> услуги и </a:t>
            </a:r>
            <a:r>
              <a:rPr lang="ru-RU" b="1" dirty="0" err="1"/>
              <a:t>дейности</a:t>
            </a:r>
            <a:r>
              <a:rPr lang="ru-RU" b="1" dirty="0"/>
              <a:t>, лектор  д-р Г. </a:t>
            </a:r>
            <a:r>
              <a:rPr lang="ru-RU" b="1" dirty="0" err="1"/>
              <a:t>Миндов</a:t>
            </a:r>
            <a:r>
              <a:rPr lang="ru-RU" b="1" dirty="0"/>
              <a:t>, </a:t>
            </a:r>
            <a:r>
              <a:rPr lang="ru-RU" b="1" dirty="0" err="1"/>
              <a:t>председател</a:t>
            </a:r>
            <a:r>
              <a:rPr lang="ru-RU" b="1" dirty="0"/>
              <a:t> на </a:t>
            </a:r>
            <a:r>
              <a:rPr lang="ru-RU" b="1" dirty="0" smtClean="0"/>
              <a:t>ДСОП</a:t>
            </a:r>
          </a:p>
          <a:p>
            <a:pPr marL="68580" indent="0">
              <a:buNone/>
            </a:pPr>
            <a:r>
              <a:rPr lang="ru-RU" b="1" dirty="0" smtClean="0"/>
              <a:t>. </a:t>
            </a:r>
            <a:r>
              <a:rPr lang="ru-RU" b="1" dirty="0"/>
              <a:t>"</a:t>
            </a:r>
            <a:r>
              <a:rPr lang="ru-RU" b="1" dirty="0" err="1">
                <a:solidFill>
                  <a:srgbClr val="FF0000"/>
                </a:solidFill>
              </a:rPr>
              <a:t>Потребителска</a:t>
            </a:r>
            <a:r>
              <a:rPr lang="ru-RU" b="1" dirty="0">
                <a:solidFill>
                  <a:srgbClr val="FF0000"/>
                </a:solidFill>
              </a:rPr>
              <a:t> или  </a:t>
            </a:r>
            <a:r>
              <a:rPr lang="ru-RU" b="1" dirty="0" err="1">
                <a:solidFill>
                  <a:srgbClr val="FF0000"/>
                </a:solidFill>
              </a:rPr>
              <a:t>административна</a:t>
            </a:r>
            <a:r>
              <a:rPr lang="ru-RU" b="1" dirty="0">
                <a:solidFill>
                  <a:srgbClr val="FF0000"/>
                </a:solidFill>
              </a:rPr>
              <a:t>  такса? </a:t>
            </a:r>
            <a:r>
              <a:rPr lang="ru-RU" b="1" dirty="0" err="1">
                <a:solidFill>
                  <a:srgbClr val="FF0000"/>
                </a:solidFill>
              </a:rPr>
              <a:t>Възможности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рискове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" Лектор: д-р В. Борисова, </a:t>
            </a:r>
            <a:r>
              <a:rPr lang="ru-RU" b="1" dirty="0" err="1"/>
              <a:t>секретар</a:t>
            </a:r>
            <a:r>
              <a:rPr lang="ru-RU" b="1" dirty="0"/>
              <a:t> на </a:t>
            </a:r>
            <a:r>
              <a:rPr lang="ru-RU" b="1" dirty="0" smtClean="0"/>
              <a:t>ДСОПЛ</a:t>
            </a:r>
          </a:p>
          <a:p>
            <a:pPr marL="6858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„</a:t>
            </a:r>
            <a:r>
              <a:rPr lang="ru-RU" b="1" dirty="0">
                <a:solidFill>
                  <a:srgbClr val="FF0000"/>
                </a:solidFill>
              </a:rPr>
              <a:t>Профилактика и диспансер- да </a:t>
            </a:r>
            <a:r>
              <a:rPr lang="ru-RU" b="1" dirty="0" err="1">
                <a:solidFill>
                  <a:srgbClr val="FF0000"/>
                </a:solidFill>
              </a:rPr>
              <a:t>бъде</a:t>
            </a:r>
            <a:r>
              <a:rPr lang="ru-RU" b="1" dirty="0">
                <a:solidFill>
                  <a:srgbClr val="FF0000"/>
                </a:solidFill>
              </a:rPr>
              <a:t> или не?“ </a:t>
            </a:r>
            <a:r>
              <a:rPr lang="ru-RU" b="1" dirty="0"/>
              <a:t>Лектор: д-р Н. Колев, </a:t>
            </a:r>
            <a:r>
              <a:rPr lang="ru-RU" b="1" dirty="0" err="1"/>
              <a:t>зам.председател</a:t>
            </a:r>
            <a:r>
              <a:rPr lang="ru-RU" b="1" dirty="0"/>
              <a:t> на </a:t>
            </a:r>
            <a:r>
              <a:rPr lang="ru-RU" b="1" dirty="0" smtClean="0"/>
              <a:t>ДСОП</a:t>
            </a:r>
          </a:p>
          <a:p>
            <a:pPr marL="68580" indent="0">
              <a:buNone/>
            </a:pPr>
            <a:r>
              <a:rPr lang="ru-RU" b="1" dirty="0" smtClean="0"/>
              <a:t>. </a:t>
            </a:r>
            <a:r>
              <a:rPr lang="ru-RU" b="1" dirty="0"/>
              <a:t>“</a:t>
            </a:r>
            <a:r>
              <a:rPr lang="ru-RU" b="1" dirty="0" err="1">
                <a:solidFill>
                  <a:srgbClr val="FF0000"/>
                </a:solidFill>
              </a:rPr>
              <a:t>Какво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проверяват</a:t>
            </a:r>
            <a:r>
              <a:rPr lang="ru-RU" b="1" dirty="0">
                <a:solidFill>
                  <a:srgbClr val="FF0000"/>
                </a:solidFill>
              </a:rPr>
              <a:t> от ИАМО</a:t>
            </a:r>
            <a:r>
              <a:rPr lang="ru-RU" b="1" dirty="0"/>
              <a:t>/ </a:t>
            </a:r>
            <a:r>
              <a:rPr lang="ru-RU" b="1" dirty="0" err="1"/>
              <a:t>новата</a:t>
            </a:r>
            <a:r>
              <a:rPr lang="ru-RU" b="1" dirty="0"/>
              <a:t> мега-</a:t>
            </a:r>
            <a:r>
              <a:rPr lang="ru-RU" b="1" dirty="0" err="1"/>
              <a:t>агенция</a:t>
            </a:r>
            <a:r>
              <a:rPr lang="ru-RU" b="1" dirty="0"/>
              <a:t>  </a:t>
            </a:r>
            <a:r>
              <a:rPr lang="ru-RU" b="1" dirty="0" err="1"/>
              <a:t>Медицински</a:t>
            </a:r>
            <a:r>
              <a:rPr lang="ru-RU" b="1" dirty="0"/>
              <a:t>  надзор?“ лектор д-р Г. </a:t>
            </a:r>
            <a:r>
              <a:rPr lang="ru-RU" b="1" dirty="0" err="1"/>
              <a:t>Миндов</a:t>
            </a:r>
            <a:r>
              <a:rPr lang="ru-RU" b="1" dirty="0"/>
              <a:t>, </a:t>
            </a:r>
            <a:r>
              <a:rPr lang="ru-RU" b="1" dirty="0" err="1"/>
              <a:t>председател</a:t>
            </a:r>
            <a:r>
              <a:rPr lang="ru-RU" b="1" dirty="0"/>
              <a:t> на </a:t>
            </a:r>
            <a:r>
              <a:rPr lang="ru-RU" b="1" dirty="0" smtClean="0"/>
              <a:t>ДСОПЛ</a:t>
            </a:r>
          </a:p>
          <a:p>
            <a:pPr marL="68580" indent="0">
              <a:buNone/>
            </a:pPr>
            <a:r>
              <a:rPr lang="ru-RU" b="1" dirty="0" smtClean="0"/>
              <a:t>. </a:t>
            </a:r>
            <a:r>
              <a:rPr lang="ru-RU" b="1" dirty="0"/>
              <a:t>“</a:t>
            </a:r>
            <a:r>
              <a:rPr lang="ru-RU" b="1" dirty="0" err="1">
                <a:solidFill>
                  <a:srgbClr val="FF0000"/>
                </a:solidFill>
              </a:rPr>
              <a:t>Правилник</a:t>
            </a:r>
            <a:r>
              <a:rPr lang="ru-RU" b="1" dirty="0">
                <a:solidFill>
                  <a:srgbClr val="FF0000"/>
                </a:solidFill>
              </a:rPr>
              <a:t>  за  </a:t>
            </a:r>
            <a:r>
              <a:rPr lang="ru-RU" b="1" dirty="0" err="1">
                <a:solidFill>
                  <a:srgbClr val="FF0000"/>
                </a:solidFill>
              </a:rPr>
              <a:t>вътрешния</a:t>
            </a:r>
            <a:r>
              <a:rPr lang="ru-RU" b="1" dirty="0">
                <a:solidFill>
                  <a:srgbClr val="FF0000"/>
                </a:solidFill>
              </a:rPr>
              <a:t>  </a:t>
            </a:r>
            <a:r>
              <a:rPr lang="ru-RU" b="1" dirty="0" err="1">
                <a:solidFill>
                  <a:srgbClr val="FF0000"/>
                </a:solidFill>
              </a:rPr>
              <a:t>ред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практиката</a:t>
            </a:r>
            <a:r>
              <a:rPr lang="ru-RU" b="1" dirty="0">
                <a:solidFill>
                  <a:srgbClr val="FF0000"/>
                </a:solidFill>
              </a:rPr>
              <a:t> – </a:t>
            </a:r>
            <a:r>
              <a:rPr lang="ru-RU" b="1" dirty="0" err="1">
                <a:solidFill>
                  <a:srgbClr val="FF0000"/>
                </a:solidFill>
              </a:rPr>
              <a:t>защо</a:t>
            </a:r>
            <a:r>
              <a:rPr lang="ru-RU" b="1" dirty="0">
                <a:solidFill>
                  <a:srgbClr val="FF0000"/>
                </a:solidFill>
              </a:rPr>
              <a:t> е важно да </a:t>
            </a:r>
            <a:r>
              <a:rPr lang="ru-RU" b="1" dirty="0" err="1">
                <a:solidFill>
                  <a:srgbClr val="FF0000"/>
                </a:solidFill>
              </a:rPr>
              <a:t>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имаме</a:t>
            </a:r>
            <a:r>
              <a:rPr lang="ru-RU" b="1" dirty="0" smtClean="0"/>
              <a:t>? Лектор</a:t>
            </a:r>
            <a:r>
              <a:rPr lang="ru-RU" b="1" dirty="0"/>
              <a:t>: д-р А. </a:t>
            </a:r>
            <a:r>
              <a:rPr lang="ru-RU" b="1" dirty="0" err="1"/>
              <a:t>Лалков</a:t>
            </a:r>
            <a:r>
              <a:rPr lang="ru-RU" b="1" dirty="0"/>
              <a:t>,  член на КК на ДСОПЛ </a:t>
            </a:r>
          </a:p>
          <a:p>
            <a:pPr marL="6858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"</a:t>
            </a:r>
            <a:r>
              <a:rPr lang="ru-RU" b="1" dirty="0">
                <a:solidFill>
                  <a:srgbClr val="FF0000"/>
                </a:solidFill>
              </a:rPr>
              <a:t>Кол-</a:t>
            </a:r>
            <a:r>
              <a:rPr lang="ru-RU" b="1" dirty="0" err="1">
                <a:solidFill>
                  <a:srgbClr val="FF0000"/>
                </a:solidFill>
              </a:rPr>
              <a:t>център</a:t>
            </a:r>
            <a:r>
              <a:rPr lang="ru-RU" b="1" dirty="0">
                <a:solidFill>
                  <a:srgbClr val="FF0000"/>
                </a:solidFill>
              </a:rPr>
              <a:t> в услуга лекаря- </a:t>
            </a:r>
            <a:r>
              <a:rPr lang="ru-RU" b="1" dirty="0" err="1">
                <a:solidFill>
                  <a:srgbClr val="FF0000"/>
                </a:solidFill>
              </a:rPr>
              <a:t>възможности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перспективи</a:t>
            </a:r>
            <a:r>
              <a:rPr lang="ru-RU" b="1" dirty="0">
                <a:solidFill>
                  <a:srgbClr val="FF0000"/>
                </a:solidFill>
              </a:rPr>
              <a:t>"</a:t>
            </a:r>
            <a:r>
              <a:rPr lang="ru-RU" b="1" dirty="0"/>
              <a:t> д-р Н. </a:t>
            </a:r>
            <a:r>
              <a:rPr lang="ru-RU" b="1" dirty="0" err="1" smtClean="0"/>
              <a:t>Брънзалов</a:t>
            </a:r>
            <a:endParaRPr lang="ru-RU" b="1" dirty="0" smtClean="0"/>
          </a:p>
          <a:p>
            <a:pPr marL="6858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„ </a:t>
            </a:r>
            <a:r>
              <a:rPr lang="ru-RU" b="1" dirty="0">
                <a:solidFill>
                  <a:srgbClr val="FF0000"/>
                </a:solidFill>
              </a:rPr>
              <a:t>Нов </a:t>
            </a:r>
            <a:r>
              <a:rPr lang="ru-RU" b="1" dirty="0" err="1">
                <a:solidFill>
                  <a:srgbClr val="FF0000"/>
                </a:solidFill>
              </a:rPr>
              <a:t>касов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апарат</a:t>
            </a:r>
            <a:r>
              <a:rPr lang="ru-RU" b="1" dirty="0">
                <a:solidFill>
                  <a:srgbClr val="FF0000"/>
                </a:solidFill>
              </a:rPr>
              <a:t> - нов </a:t>
            </a:r>
            <a:r>
              <a:rPr lang="ru-RU" b="1" dirty="0" err="1">
                <a:solidFill>
                  <a:srgbClr val="FF0000"/>
                </a:solidFill>
              </a:rPr>
              <a:t>късмет</a:t>
            </a:r>
            <a:r>
              <a:rPr lang="ru-RU" b="1" dirty="0">
                <a:solidFill>
                  <a:srgbClr val="FF0000"/>
                </a:solidFill>
              </a:rPr>
              <a:t>! </a:t>
            </a:r>
            <a:r>
              <a:rPr lang="ru-RU" b="1" dirty="0"/>
              <a:t>„  информация за </a:t>
            </a:r>
            <a:r>
              <a:rPr lang="ru-RU" b="1" dirty="0" err="1"/>
              <a:t>предстоящата</a:t>
            </a:r>
            <a:r>
              <a:rPr lang="ru-RU" b="1" dirty="0"/>
              <a:t> </a:t>
            </a:r>
            <a:r>
              <a:rPr lang="ru-RU" b="1" dirty="0" err="1"/>
              <a:t>подмяна</a:t>
            </a:r>
            <a:r>
              <a:rPr lang="ru-RU" b="1" dirty="0"/>
              <a:t> на </a:t>
            </a:r>
            <a:r>
              <a:rPr lang="ru-RU" b="1" dirty="0" err="1"/>
              <a:t>фискалните</a:t>
            </a:r>
            <a:r>
              <a:rPr lang="ru-RU" b="1" dirty="0"/>
              <a:t> ни устройства , д-р Г. </a:t>
            </a:r>
            <a:r>
              <a:rPr lang="ru-RU" b="1" dirty="0" err="1" smtClean="0"/>
              <a:t>Миндов</a:t>
            </a:r>
            <a:endParaRPr lang="ru-RU" b="1" dirty="0" smtClean="0"/>
          </a:p>
          <a:p>
            <a:pPr marL="68580" indent="0">
              <a:buNone/>
            </a:pPr>
            <a:r>
              <a:rPr lang="ru-RU" b="1" dirty="0" smtClean="0"/>
              <a:t>  </a:t>
            </a:r>
            <a:r>
              <a:rPr lang="ru-RU" b="1" dirty="0">
                <a:solidFill>
                  <a:srgbClr val="FF0000"/>
                </a:solidFill>
              </a:rPr>
              <a:t>Декларация за </a:t>
            </a:r>
            <a:r>
              <a:rPr lang="ru-RU" b="1" dirty="0" err="1">
                <a:solidFill>
                  <a:srgbClr val="FF0000"/>
                </a:solidFill>
              </a:rPr>
              <a:t>съгласие</a:t>
            </a:r>
            <a:r>
              <a:rPr lang="ru-RU" b="1" dirty="0">
                <a:solidFill>
                  <a:srgbClr val="FF0000"/>
                </a:solidFill>
              </a:rPr>
              <a:t> за обработка на </a:t>
            </a:r>
            <a:r>
              <a:rPr lang="ru-RU" b="1" dirty="0" err="1">
                <a:solidFill>
                  <a:srgbClr val="FF0000"/>
                </a:solidFill>
              </a:rPr>
              <a:t>лични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данни</a:t>
            </a:r>
            <a:r>
              <a:rPr lang="ru-RU" b="1" dirty="0">
                <a:solidFill>
                  <a:srgbClr val="FF0000"/>
                </a:solidFill>
              </a:rPr>
              <a:t> - нужна ли е </a:t>
            </a:r>
            <a:r>
              <a:rPr lang="ru-RU" b="1" dirty="0"/>
              <a:t>? лектор д-р </a:t>
            </a:r>
            <a:r>
              <a:rPr lang="ru-RU" b="1" dirty="0" err="1"/>
              <a:t>Стоименова</a:t>
            </a:r>
            <a:r>
              <a:rPr lang="ru-RU" b="1" dirty="0"/>
              <a:t>, член на УС на ДСОПЛ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5300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056784" cy="5400600"/>
          </a:xfrm>
        </p:spPr>
      </p:pic>
    </p:spTree>
    <p:extLst>
      <p:ext uri="{BB962C8B-B14F-4D97-AF65-F5344CB8AC3E}">
        <p14:creationId xmlns:p14="http://schemas.microsoft.com/office/powerpoint/2010/main" val="41272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87624" y="178194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b="1" dirty="0" smtClean="0">
                <a:solidFill>
                  <a:srgbClr val="FF0000"/>
                </a:solidFill>
              </a:rPr>
              <a:t>ДСОПЛ договори преференциални цени и условия  за нови касови апарати за своите членове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09" y="2924944"/>
            <a:ext cx="4901105" cy="3508375"/>
          </a:xfrm>
        </p:spPr>
      </p:pic>
    </p:spTree>
    <p:extLst>
      <p:ext uri="{BB962C8B-B14F-4D97-AF65-F5344CB8AC3E}">
        <p14:creationId xmlns:p14="http://schemas.microsoft.com/office/powerpoint/2010/main" val="22937248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60648"/>
            <a:ext cx="7632964" cy="640871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bg-BG" dirty="0" smtClean="0"/>
              <a:t>           </a:t>
            </a:r>
          </a:p>
          <a:p>
            <a:pPr marL="68580" indent="0">
              <a:buNone/>
            </a:pPr>
            <a:r>
              <a:rPr lang="bg-BG" dirty="0"/>
              <a:t> </a:t>
            </a:r>
            <a:r>
              <a:rPr lang="bg-BG" dirty="0" smtClean="0"/>
              <a:t>                   П </a:t>
            </a:r>
            <a:r>
              <a:rPr lang="bg-BG" dirty="0"/>
              <a:t>Р О Г Р А М А</a:t>
            </a:r>
            <a:endParaRPr lang="en-US" dirty="0"/>
          </a:p>
          <a:p>
            <a:pPr marL="68580" indent="0">
              <a:buNone/>
            </a:pPr>
            <a:r>
              <a:rPr lang="bg-BG" sz="2800" b="1" dirty="0">
                <a:solidFill>
                  <a:srgbClr val="FF0000"/>
                </a:solidFill>
              </a:rPr>
              <a:t>Работна среща на ДСОПЛ </a:t>
            </a:r>
            <a:r>
              <a:rPr lang="bg-BG" sz="2800" b="1" dirty="0" smtClean="0">
                <a:solidFill>
                  <a:srgbClr val="FF0000"/>
                </a:solidFill>
              </a:rPr>
              <a:t>1 юни</a:t>
            </a:r>
            <a:endParaRPr lang="bg-BG" sz="2800" b="1" dirty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bg-BG" b="1" dirty="0"/>
              <a:t>	</a:t>
            </a:r>
            <a:endParaRPr lang="en-US" dirty="0"/>
          </a:p>
          <a:p>
            <a:pPr marL="68580" indent="0">
              <a:buNone/>
            </a:pPr>
            <a:r>
              <a:rPr lang="bg-BG" dirty="0" smtClean="0"/>
              <a:t>1.  </a:t>
            </a:r>
            <a:r>
              <a:rPr lang="bg-BG" dirty="0"/>
              <a:t>Въвеждащо обучение в ЗМИП и ППЗМИП, </a:t>
            </a:r>
            <a:r>
              <a:rPr lang="bg-BG" sz="1800" dirty="0"/>
              <a:t>лектор: д-р Миндов</a:t>
            </a:r>
            <a:endParaRPr lang="en-US" sz="1800" dirty="0"/>
          </a:p>
          <a:p>
            <a:pPr marL="68580" indent="0">
              <a:buNone/>
            </a:pPr>
            <a:r>
              <a:rPr lang="bg-BG" dirty="0" smtClean="0"/>
              <a:t>2. Медийно </a:t>
            </a:r>
            <a:r>
              <a:rPr lang="bg-BG" dirty="0"/>
              <a:t>обучение, </a:t>
            </a:r>
            <a:r>
              <a:rPr lang="bg-BG" sz="1800" dirty="0"/>
              <a:t>лектор д-р </a:t>
            </a:r>
            <a:r>
              <a:rPr lang="bg-BG" sz="1800" dirty="0" err="1" smtClean="0"/>
              <a:t>Брънзалов</a:t>
            </a:r>
            <a:endParaRPr lang="bg-BG" sz="1800" dirty="0" smtClean="0"/>
          </a:p>
          <a:p>
            <a:pPr marL="68580" indent="0">
              <a:buNone/>
            </a:pPr>
            <a:r>
              <a:rPr lang="bg-BG" dirty="0" smtClean="0"/>
              <a:t>3. </a:t>
            </a:r>
            <a:r>
              <a:rPr lang="bg-BG" dirty="0"/>
              <a:t>Предложения за промени в ПИМП в преговорите по  НРД 2020ч</a:t>
            </a:r>
            <a:r>
              <a:rPr lang="bg-BG" dirty="0" smtClean="0"/>
              <a:t>.</a:t>
            </a:r>
          </a:p>
          <a:p>
            <a:pPr marL="68580" indent="0">
              <a:buNone/>
            </a:pPr>
            <a:r>
              <a:rPr lang="bg-BG" dirty="0"/>
              <a:t> </a:t>
            </a:r>
            <a:r>
              <a:rPr lang="bg-BG" dirty="0" smtClean="0"/>
              <a:t>                                          </a:t>
            </a:r>
            <a:r>
              <a:rPr lang="bg-BG" sz="1800" dirty="0" smtClean="0"/>
              <a:t>модератор  </a:t>
            </a:r>
            <a:r>
              <a:rPr lang="bg-BG" sz="1800" dirty="0"/>
              <a:t>д-р Миндов</a:t>
            </a:r>
            <a:endParaRPr lang="en-US" sz="1800" dirty="0"/>
          </a:p>
          <a:p>
            <a:endParaRPr lang="en-US" b="1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149080"/>
            <a:ext cx="285750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815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2" y="188640"/>
            <a:ext cx="7024744" cy="1143000"/>
          </a:xfrm>
        </p:spPr>
        <p:txBody>
          <a:bodyPr/>
          <a:lstStyle/>
          <a:p>
            <a:r>
              <a:rPr lang="bg-BG" dirty="0" smtClean="0"/>
              <a:t>Отчет за 18 години назад</a:t>
            </a:r>
            <a:endParaRPr lang="en-US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331640"/>
            <a:ext cx="6777317" cy="5337720"/>
          </a:xfrm>
        </p:spPr>
        <p:txBody>
          <a:bodyPr>
            <a:normAutofit fontScale="85000" lnSpcReduction="20000"/>
          </a:bodyPr>
          <a:lstStyle/>
          <a:p>
            <a:r>
              <a:rPr lang="bg-BG" b="1" dirty="0"/>
              <a:t> ДО: д-р  Асен </a:t>
            </a:r>
            <a:r>
              <a:rPr lang="bg-BG" b="1" dirty="0" err="1" smtClean="0"/>
              <a:t>Меджедиев</a:t>
            </a:r>
            <a:r>
              <a:rPr lang="bg-BG" b="1" dirty="0" smtClean="0"/>
              <a:t>   м 06.2019</a:t>
            </a:r>
            <a:endParaRPr lang="en-US" dirty="0"/>
          </a:p>
          <a:p>
            <a:r>
              <a:rPr lang="bg-BG" b="1" dirty="0"/>
              <a:t>                                                                                                                                          Председател на СЛК на БЛС</a:t>
            </a:r>
            <a:endParaRPr lang="en-US" dirty="0"/>
          </a:p>
          <a:p>
            <a:r>
              <a:rPr lang="bg-BG" b="1" dirty="0"/>
              <a:t>                                                                                                                                         До: УС на СЛК</a:t>
            </a:r>
            <a:endParaRPr lang="en-US" dirty="0"/>
          </a:p>
          <a:p>
            <a:r>
              <a:rPr lang="bg-BG" b="1" dirty="0"/>
              <a:t>                                                                                                                                              </a:t>
            </a:r>
            <a:r>
              <a:rPr lang="bg-BG" b="1" dirty="0" smtClean="0"/>
              <a:t>                                                                                                                                       </a:t>
            </a:r>
            <a:endParaRPr lang="en-US" dirty="0"/>
          </a:p>
          <a:p>
            <a:r>
              <a:rPr lang="bg-BG" b="1" dirty="0"/>
              <a:t>УВАЖАЕМИ г-н Председател, </a:t>
            </a:r>
            <a:endParaRPr lang="en-US" dirty="0"/>
          </a:p>
          <a:p>
            <a:r>
              <a:rPr lang="bg-BG" b="1" dirty="0"/>
              <a:t>Уважаеми КОЛЕГИ,</a:t>
            </a:r>
            <a:endParaRPr lang="en-US" dirty="0"/>
          </a:p>
          <a:p>
            <a:r>
              <a:rPr lang="bg-BG" b="1" dirty="0"/>
              <a:t>НА 17 Юни 2019Г. ДО РЪКОВОДИТЕЛИТЕ НА ИНДИВИДУАЛНИ И ГРУПОВИ ПРАКТИКИ ЗА ПИМП В ГР.СОФИЯ БЕ ИЗПРАТЕНО РАЗПОРЕДИТЕЛНО ПИСМО НА СРЗИ ИЗ.№ 14-763/17.06.2019г.  С ИСКАНЕ В ОТЧЕТНИЯ ПЕРИОД ЗА ПЪРВО ПОЛУГОДИЕ НА 2019 / до 5 юли 2019г./  ДА БЪДЕ ПРЕДСТАВЕН   И ОТЧЕТ ЗА  ПЕРИОД от 18 години  от 2001 до 2019г.  НА ЛИЦАТА ПОДЛЕЖАЩИ ИМУНИЗАЦИЯ  от  МОРБИЛИ ПАРОТИТ И РУБЕОЛА С НАПРАВЕНИ, НЕНАПРАВЕНИ ваксинации, както  И ПРИЧИНИ ЗА НЕОБХВАЩАНЕТО ИМ.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548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272808" cy="5472608"/>
          </a:xfrm>
        </p:spPr>
      </p:pic>
    </p:spTree>
    <p:extLst>
      <p:ext uri="{BB962C8B-B14F-4D97-AF65-F5344CB8AC3E}">
        <p14:creationId xmlns:p14="http://schemas.microsoft.com/office/powerpoint/2010/main" val="702992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480720" cy="4453731"/>
          </a:xfrm>
        </p:spPr>
      </p:pic>
    </p:spTree>
    <p:extLst>
      <p:ext uri="{BB962C8B-B14F-4D97-AF65-F5344CB8AC3E}">
        <p14:creationId xmlns:p14="http://schemas.microsoft.com/office/powerpoint/2010/main" val="17782543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864096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Предложение за достъп до </a:t>
            </a:r>
            <a:r>
              <a:rPr lang="bg-BG" b="1" dirty="0" smtClean="0">
                <a:solidFill>
                  <a:srgbClr val="FF0000"/>
                </a:solidFill>
              </a:rPr>
              <a:t>ПИС – имунизационен статус </a:t>
            </a:r>
            <a:r>
              <a:rPr lang="bg-BG" b="1" dirty="0">
                <a:solidFill>
                  <a:srgbClr val="FF0000"/>
                </a:solidFill>
              </a:rPr>
              <a:t> </a:t>
            </a:r>
            <a:r>
              <a:rPr lang="bg-BG" b="1" dirty="0" smtClean="0">
                <a:solidFill>
                  <a:srgbClr val="FF0000"/>
                </a:solidFill>
              </a:rPr>
              <a:t>           м. април 2019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340768"/>
            <a:ext cx="6777317" cy="5517232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 ДО: Д-Р НИКОЛАЙ БРЪНЗАЛОВ</a:t>
            </a:r>
          </a:p>
          <a:p>
            <a:r>
              <a:rPr lang="ru-RU" dirty="0"/>
              <a:t>                                                                                                                                            ЗАМ.ПРЕДСЕДАТЕЛ НА БЛС</a:t>
            </a:r>
          </a:p>
          <a:p>
            <a:endParaRPr lang="ru-RU" dirty="0"/>
          </a:p>
          <a:p>
            <a:r>
              <a:rPr lang="ru-RU" dirty="0"/>
              <a:t>П РЕ Д Л О Ж Е Н И Е</a:t>
            </a:r>
          </a:p>
          <a:p>
            <a:r>
              <a:rPr lang="ru-RU" dirty="0"/>
              <a:t>От: д-р Георги </a:t>
            </a:r>
            <a:r>
              <a:rPr lang="ru-RU" dirty="0" err="1"/>
              <a:t>Миндов</a:t>
            </a:r>
            <a:r>
              <a:rPr lang="ru-RU" dirty="0"/>
              <a:t>, </a:t>
            </a:r>
            <a:r>
              <a:rPr lang="ru-RU" dirty="0" err="1" smtClean="0"/>
              <a:t>председател</a:t>
            </a:r>
            <a:r>
              <a:rPr lang="ru-RU" dirty="0" smtClean="0"/>
              <a:t> </a:t>
            </a:r>
            <a:r>
              <a:rPr lang="ru-RU" dirty="0"/>
              <a:t>на  Дружество на </a:t>
            </a:r>
            <a:r>
              <a:rPr lang="ru-RU" dirty="0" err="1"/>
              <a:t>софийските</a:t>
            </a:r>
            <a:r>
              <a:rPr lang="ru-RU" dirty="0"/>
              <a:t> </a:t>
            </a:r>
            <a:r>
              <a:rPr lang="ru-RU" dirty="0" err="1"/>
              <a:t>общопрактикуващи</a:t>
            </a:r>
            <a:r>
              <a:rPr lang="ru-RU" dirty="0"/>
              <a:t> лекари</a:t>
            </a:r>
          </a:p>
          <a:p>
            <a:r>
              <a:rPr lang="ru-RU" dirty="0" err="1"/>
              <a:t>Относно</a:t>
            </a:r>
            <a:r>
              <a:rPr lang="ru-RU" dirty="0"/>
              <a:t>: мерки за </a:t>
            </a:r>
            <a:r>
              <a:rPr lang="ru-RU" dirty="0" err="1"/>
              <a:t>подобряване</a:t>
            </a:r>
            <a:r>
              <a:rPr lang="ru-RU" dirty="0"/>
              <a:t> на </a:t>
            </a:r>
            <a:r>
              <a:rPr lang="ru-RU" dirty="0" err="1"/>
              <a:t>имунопрофилактиката</a:t>
            </a:r>
            <a:r>
              <a:rPr lang="ru-RU" dirty="0"/>
              <a:t> в  Р. </a:t>
            </a:r>
            <a:r>
              <a:rPr lang="ru-RU" dirty="0" err="1"/>
              <a:t>България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Уважаеми</a:t>
            </a:r>
            <a:r>
              <a:rPr lang="ru-RU" dirty="0"/>
              <a:t> </a:t>
            </a:r>
            <a:r>
              <a:rPr lang="ru-RU" dirty="0" err="1"/>
              <a:t>колега</a:t>
            </a:r>
            <a:r>
              <a:rPr lang="ru-RU" dirty="0"/>
              <a:t>,</a:t>
            </a:r>
          </a:p>
          <a:p>
            <a:r>
              <a:rPr lang="ru-RU" dirty="0"/>
              <a:t>    след </a:t>
            </a:r>
            <a:r>
              <a:rPr lang="ru-RU" dirty="0" err="1"/>
              <a:t>обстоен</a:t>
            </a:r>
            <a:r>
              <a:rPr lang="ru-RU" dirty="0"/>
              <a:t> анализ на </a:t>
            </a:r>
            <a:r>
              <a:rPr lang="ru-RU" dirty="0" err="1"/>
              <a:t>епидемичната</a:t>
            </a:r>
            <a:r>
              <a:rPr lang="ru-RU" dirty="0"/>
              <a:t> обстановка в </a:t>
            </a:r>
            <a:r>
              <a:rPr lang="ru-RU" dirty="0" err="1"/>
              <a:t>страната</a:t>
            </a:r>
            <a:r>
              <a:rPr lang="ru-RU" dirty="0"/>
              <a:t> </a:t>
            </a:r>
            <a:r>
              <a:rPr lang="ru-RU" dirty="0" err="1"/>
              <a:t>предлагаме</a:t>
            </a:r>
            <a:r>
              <a:rPr lang="ru-RU" dirty="0"/>
              <a:t> </a:t>
            </a:r>
            <a:r>
              <a:rPr lang="ru-RU" dirty="0" err="1"/>
              <a:t>следните</a:t>
            </a:r>
            <a:r>
              <a:rPr lang="ru-RU" dirty="0"/>
              <a:t> </a:t>
            </a:r>
            <a:r>
              <a:rPr lang="ru-RU" dirty="0" err="1"/>
              <a:t>спешни</a:t>
            </a:r>
            <a:r>
              <a:rPr lang="ru-RU" dirty="0"/>
              <a:t> мерки за </a:t>
            </a:r>
            <a:r>
              <a:rPr lang="ru-RU" dirty="0" err="1"/>
              <a:t>подобряване</a:t>
            </a:r>
            <a:r>
              <a:rPr lang="ru-RU" dirty="0"/>
              <a:t> на </a:t>
            </a:r>
            <a:r>
              <a:rPr lang="ru-RU" dirty="0" err="1"/>
              <a:t>имунопрофирактиката</a:t>
            </a:r>
            <a:r>
              <a:rPr lang="ru-RU" dirty="0"/>
              <a:t>:</a:t>
            </a:r>
          </a:p>
          <a:p>
            <a:r>
              <a:rPr lang="ru-RU" dirty="0"/>
              <a:t>1. </a:t>
            </a:r>
            <a:r>
              <a:rPr lang="ru-RU" dirty="0" err="1"/>
              <a:t>Осигуряване</a:t>
            </a:r>
            <a:r>
              <a:rPr lang="ru-RU" dirty="0"/>
              <a:t> на </a:t>
            </a:r>
            <a:r>
              <a:rPr lang="ru-RU" dirty="0" err="1"/>
              <a:t>техническа</a:t>
            </a:r>
            <a:r>
              <a:rPr lang="ru-RU" dirty="0"/>
              <a:t> </a:t>
            </a:r>
            <a:r>
              <a:rPr lang="ru-RU" dirty="0" err="1"/>
              <a:t>възможност</a:t>
            </a:r>
            <a:r>
              <a:rPr lang="ru-RU" dirty="0"/>
              <a:t> на </a:t>
            </a:r>
            <a:r>
              <a:rPr lang="ru-RU" dirty="0" err="1"/>
              <a:t>всеки</a:t>
            </a:r>
            <a:r>
              <a:rPr lang="ru-RU" dirty="0"/>
              <a:t> ОПЛ на </a:t>
            </a:r>
            <a:r>
              <a:rPr lang="ru-RU" dirty="0" err="1"/>
              <a:t>достъп</a:t>
            </a:r>
            <a:r>
              <a:rPr lang="ru-RU" dirty="0"/>
              <a:t> чрез </a:t>
            </a:r>
            <a:r>
              <a:rPr lang="ru-RU" dirty="0" err="1"/>
              <a:t>системата</a:t>
            </a:r>
            <a:r>
              <a:rPr lang="ru-RU" dirty="0"/>
              <a:t> ПИС на НЗОК до </a:t>
            </a:r>
            <a:r>
              <a:rPr lang="ru-RU" dirty="0" err="1"/>
              <a:t>здравното</a:t>
            </a:r>
            <a:r>
              <a:rPr lang="ru-RU" dirty="0"/>
              <a:t> </a:t>
            </a:r>
            <a:r>
              <a:rPr lang="ru-RU" dirty="0" err="1"/>
              <a:t>досие</a:t>
            </a:r>
            <a:r>
              <a:rPr lang="ru-RU" dirty="0"/>
              <a:t> в раздела  „</a:t>
            </a:r>
            <a:r>
              <a:rPr lang="ru-RU" dirty="0" err="1"/>
              <a:t>имунизационнен</a:t>
            </a:r>
            <a:r>
              <a:rPr lang="ru-RU" dirty="0"/>
              <a:t> статус“  на </a:t>
            </a:r>
            <a:r>
              <a:rPr lang="ru-RU" dirty="0" err="1"/>
              <a:t>всеки</a:t>
            </a:r>
            <a:r>
              <a:rPr lang="ru-RU" dirty="0"/>
              <a:t> един пациент, </a:t>
            </a:r>
            <a:r>
              <a:rPr lang="ru-RU" dirty="0" err="1"/>
              <a:t>регистриран</a:t>
            </a:r>
            <a:r>
              <a:rPr lang="ru-RU" dirty="0"/>
              <a:t> в </a:t>
            </a:r>
            <a:r>
              <a:rPr lang="ru-RU" dirty="0" err="1"/>
              <a:t>пациентската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листа. В момента </a:t>
            </a:r>
            <a:r>
              <a:rPr lang="ru-RU" dirty="0" err="1"/>
              <a:t>това</a:t>
            </a:r>
            <a:r>
              <a:rPr lang="ru-RU" dirty="0"/>
              <a:t> е технически </a:t>
            </a:r>
            <a:r>
              <a:rPr lang="ru-RU" dirty="0" err="1"/>
              <a:t>невъзможно</a:t>
            </a:r>
            <a:r>
              <a:rPr lang="ru-RU" dirty="0"/>
              <a:t> , </a:t>
            </a:r>
            <a:r>
              <a:rPr lang="ru-RU" dirty="0" err="1"/>
              <a:t>освен</a:t>
            </a:r>
            <a:r>
              <a:rPr lang="ru-RU" dirty="0"/>
              <a:t> при </a:t>
            </a:r>
            <a:r>
              <a:rPr lang="ru-RU" dirty="0" err="1"/>
              <a:t>предоставяна</a:t>
            </a:r>
            <a:r>
              <a:rPr lang="ru-RU" dirty="0"/>
              <a:t> на индивидуален ПИК за </a:t>
            </a:r>
            <a:r>
              <a:rPr lang="ru-RU" dirty="0" err="1"/>
              <a:t>достъп</a:t>
            </a:r>
            <a:r>
              <a:rPr lang="ru-RU" dirty="0"/>
              <a:t> от </a:t>
            </a:r>
            <a:r>
              <a:rPr lang="ru-RU" dirty="0" err="1"/>
              <a:t>всеки</a:t>
            </a:r>
            <a:r>
              <a:rPr lang="ru-RU" dirty="0"/>
              <a:t> отделен пациент. С </a:t>
            </a:r>
            <a:r>
              <a:rPr lang="ru-RU" dirty="0" err="1"/>
              <a:t>предоставяне</a:t>
            </a:r>
            <a:r>
              <a:rPr lang="ru-RU" dirty="0"/>
              <a:t> на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възможност</a:t>
            </a:r>
            <a:r>
              <a:rPr lang="ru-RU" dirty="0"/>
              <a:t> </a:t>
            </a:r>
            <a:r>
              <a:rPr lang="ru-RU" dirty="0" err="1"/>
              <a:t>всеки</a:t>
            </a:r>
            <a:r>
              <a:rPr lang="ru-RU" dirty="0"/>
              <a:t> един </a:t>
            </a:r>
            <a:r>
              <a:rPr lang="ru-RU" dirty="0" err="1"/>
              <a:t>лекар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всеки</a:t>
            </a:r>
            <a:r>
              <a:rPr lang="ru-RU" dirty="0"/>
              <a:t> един момент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пълни</a:t>
            </a:r>
            <a:r>
              <a:rPr lang="ru-RU" dirty="0"/>
              <a:t> </a:t>
            </a:r>
            <a:r>
              <a:rPr lang="ru-RU" dirty="0" err="1"/>
              <a:t>данни</a:t>
            </a:r>
            <a:r>
              <a:rPr lang="ru-RU" dirty="0"/>
              <a:t> за </a:t>
            </a:r>
            <a:r>
              <a:rPr lang="ru-RU" dirty="0" err="1"/>
              <a:t>имунизационния</a:t>
            </a:r>
            <a:r>
              <a:rPr lang="ru-RU" dirty="0"/>
              <a:t> статус на </a:t>
            </a:r>
            <a:r>
              <a:rPr lang="ru-RU" dirty="0" err="1"/>
              <a:t>всеки</a:t>
            </a:r>
            <a:r>
              <a:rPr lang="ru-RU" dirty="0"/>
              <a:t> един пациент от </a:t>
            </a:r>
            <a:r>
              <a:rPr lang="ru-RU" dirty="0" err="1"/>
              <a:t>пациентската</a:t>
            </a:r>
            <a:r>
              <a:rPr lang="ru-RU" dirty="0"/>
              <a:t> си листа. Пропуски в статуса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видими</a:t>
            </a:r>
            <a:r>
              <a:rPr lang="ru-RU" dirty="0"/>
              <a:t> и своевременно </a:t>
            </a:r>
            <a:r>
              <a:rPr lang="ru-RU" dirty="0" err="1"/>
              <a:t>коригирани</a:t>
            </a:r>
            <a:r>
              <a:rPr lang="ru-RU" dirty="0"/>
              <a:t>, а </a:t>
            </a:r>
            <a:r>
              <a:rPr lang="ru-RU" dirty="0" err="1"/>
              <a:t>порочната</a:t>
            </a:r>
            <a:r>
              <a:rPr lang="ru-RU" dirty="0"/>
              <a:t> практика  за </a:t>
            </a:r>
            <a:r>
              <a:rPr lang="ru-RU" dirty="0" err="1"/>
              <a:t>смяната</a:t>
            </a:r>
            <a:r>
              <a:rPr lang="ru-RU" dirty="0"/>
              <a:t> на ОПЛ с цел „</a:t>
            </a:r>
            <a:r>
              <a:rPr lang="ru-RU" dirty="0" err="1"/>
              <a:t>потулване</a:t>
            </a:r>
            <a:r>
              <a:rPr lang="ru-RU" dirty="0"/>
              <a:t>“ на </a:t>
            </a:r>
            <a:r>
              <a:rPr lang="ru-RU" dirty="0" err="1"/>
              <a:t>имунизационния</a:t>
            </a:r>
            <a:r>
              <a:rPr lang="ru-RU" dirty="0"/>
              <a:t> статус, </a:t>
            </a:r>
            <a:r>
              <a:rPr lang="ru-RU" dirty="0" err="1"/>
              <a:t>използани</a:t>
            </a:r>
            <a:r>
              <a:rPr lang="ru-RU" dirty="0"/>
              <a:t> от </a:t>
            </a:r>
            <a:r>
              <a:rPr lang="ru-RU" dirty="0" err="1"/>
              <a:t>антиваксъри</a:t>
            </a:r>
            <a:r>
              <a:rPr lang="ru-RU" dirty="0"/>
              <a:t>,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бъде</a:t>
            </a:r>
            <a:r>
              <a:rPr lang="ru-RU" dirty="0"/>
              <a:t> вече </a:t>
            </a:r>
            <a:r>
              <a:rPr lang="ru-RU" dirty="0" err="1"/>
              <a:t>напълно</a:t>
            </a:r>
            <a:r>
              <a:rPr lang="ru-RU" dirty="0"/>
              <a:t> </a:t>
            </a:r>
            <a:r>
              <a:rPr lang="ru-RU" dirty="0" err="1"/>
              <a:t>невъзможна</a:t>
            </a:r>
            <a:r>
              <a:rPr lang="ru-RU" dirty="0"/>
              <a:t>.</a:t>
            </a:r>
          </a:p>
          <a:p>
            <a:r>
              <a:rPr lang="ru-RU" dirty="0"/>
              <a:t>2.  </a:t>
            </a:r>
            <a:r>
              <a:rPr lang="ru-RU" dirty="0" err="1"/>
              <a:t>Предлагаме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изработен</a:t>
            </a:r>
            <a:r>
              <a:rPr lang="ru-RU" dirty="0"/>
              <a:t> ясен </a:t>
            </a:r>
            <a:r>
              <a:rPr lang="ru-RU" dirty="0" err="1"/>
              <a:t>алгоритъм</a:t>
            </a:r>
            <a:r>
              <a:rPr lang="ru-RU" dirty="0"/>
              <a:t>, </a:t>
            </a:r>
            <a:r>
              <a:rPr lang="ru-RU" dirty="0" err="1"/>
              <a:t>имплантиран</a:t>
            </a:r>
            <a:r>
              <a:rPr lang="ru-RU" dirty="0"/>
              <a:t> в </a:t>
            </a:r>
            <a:r>
              <a:rPr lang="ru-RU" dirty="0" err="1"/>
              <a:t>Наредба</a:t>
            </a:r>
            <a:r>
              <a:rPr lang="ru-RU" dirty="0"/>
              <a:t> №15 за </a:t>
            </a:r>
            <a:r>
              <a:rPr lang="ru-RU" dirty="0" err="1"/>
              <a:t>задълженията</a:t>
            </a:r>
            <a:r>
              <a:rPr lang="ru-RU" dirty="0"/>
              <a:t> на </a:t>
            </a:r>
            <a:r>
              <a:rPr lang="ru-RU" dirty="0" err="1"/>
              <a:t>всеки</a:t>
            </a:r>
            <a:r>
              <a:rPr lang="ru-RU" dirty="0"/>
              <a:t> един </a:t>
            </a:r>
            <a:r>
              <a:rPr lang="ru-RU" dirty="0" err="1"/>
              <a:t>лекар</a:t>
            </a:r>
            <a:r>
              <a:rPr lang="ru-RU" dirty="0"/>
              <a:t> при отказ от </a:t>
            </a:r>
            <a:r>
              <a:rPr lang="ru-RU" dirty="0" err="1"/>
              <a:t>имунизация</a:t>
            </a:r>
            <a:r>
              <a:rPr lang="ru-RU" dirty="0"/>
              <a:t>.</a:t>
            </a:r>
          </a:p>
          <a:p>
            <a:r>
              <a:rPr lang="ru-RU" dirty="0" err="1"/>
              <a:t>Прилагаме</a:t>
            </a:r>
            <a:r>
              <a:rPr lang="ru-RU" dirty="0"/>
              <a:t>:</a:t>
            </a:r>
          </a:p>
          <a:p>
            <a:r>
              <a:rPr lang="ru-RU" dirty="0"/>
              <a:t>1.Проект за </a:t>
            </a:r>
            <a:r>
              <a:rPr lang="ru-RU" dirty="0" err="1"/>
              <a:t>промяна</a:t>
            </a:r>
            <a:r>
              <a:rPr lang="ru-RU" dirty="0"/>
              <a:t> в </a:t>
            </a:r>
            <a:r>
              <a:rPr lang="ru-RU" dirty="0" err="1"/>
              <a:t>Наредба</a:t>
            </a:r>
            <a:r>
              <a:rPr lang="ru-RU" dirty="0"/>
              <a:t> №15 с </a:t>
            </a:r>
            <a:r>
              <a:rPr lang="ru-RU" dirty="0" err="1"/>
              <a:t>мотиви</a:t>
            </a:r>
            <a:endParaRPr lang="ru-RU" dirty="0"/>
          </a:p>
          <a:p>
            <a:r>
              <a:rPr lang="ru-RU" dirty="0"/>
              <a:t>2. Проект за декларация за </a:t>
            </a:r>
            <a:r>
              <a:rPr lang="ru-RU" dirty="0" err="1"/>
              <a:t>информиран</a:t>
            </a:r>
            <a:r>
              <a:rPr lang="ru-RU" dirty="0"/>
              <a:t> отказ от </a:t>
            </a:r>
            <a:r>
              <a:rPr lang="ru-RU" dirty="0" err="1"/>
              <a:t>имунизация</a:t>
            </a:r>
            <a:endParaRPr lang="ru-RU" dirty="0"/>
          </a:p>
          <a:p>
            <a:r>
              <a:rPr lang="ru-RU" dirty="0"/>
              <a:t>3. Бланка обр. МЗ-121 за </a:t>
            </a:r>
            <a:r>
              <a:rPr lang="ru-RU" dirty="0" err="1"/>
              <a:t>уведомяване</a:t>
            </a:r>
            <a:endParaRPr lang="ru-RU" dirty="0"/>
          </a:p>
          <a:p>
            <a:r>
              <a:rPr lang="ru-RU" dirty="0"/>
              <a:t>                                                                                                                          С уважение:  д-р Георги </a:t>
            </a:r>
            <a:r>
              <a:rPr lang="ru-RU" dirty="0" err="1"/>
              <a:t>Миндов</a:t>
            </a:r>
            <a:endParaRPr lang="ru-RU" dirty="0"/>
          </a:p>
          <a:p>
            <a:r>
              <a:rPr lang="ru-RU" dirty="0"/>
              <a:t>                                                                                                                                           </a:t>
            </a:r>
            <a:r>
              <a:rPr lang="ru-RU" dirty="0" err="1"/>
              <a:t>Председател</a:t>
            </a:r>
            <a:r>
              <a:rPr lang="ru-RU" dirty="0"/>
              <a:t> на ДСОПЛ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792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776863" cy="3744417"/>
          </a:xfrm>
        </p:spPr>
      </p:pic>
      <p:sp>
        <p:nvSpPr>
          <p:cNvPr id="5" name="Текстово поле 4"/>
          <p:cNvSpPr txBox="1"/>
          <p:nvPr/>
        </p:nvSpPr>
        <p:spPr>
          <a:xfrm>
            <a:off x="683568" y="3861048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м</a:t>
            </a:r>
            <a:r>
              <a:rPr lang="bg-BG" b="1" dirty="0" smtClean="0"/>
              <a:t>.09.2019: Договорихме</a:t>
            </a:r>
            <a:r>
              <a:rPr lang="bg-BG" dirty="0" smtClean="0"/>
              <a:t>: ЛЗПК разпечатана от софтуера</a:t>
            </a:r>
          </a:p>
          <a:p>
            <a:r>
              <a:rPr lang="bg-BG" dirty="0" smtClean="0"/>
              <a:t>- Да се приемат ЛЗПК без данни за партидни номера</a:t>
            </a:r>
          </a:p>
          <a:p>
            <a:r>
              <a:rPr lang="bg-BG" dirty="0" smtClean="0"/>
              <a:t>- Да вписваме в ЛЗПК само направените от нас имунизации</a:t>
            </a:r>
          </a:p>
          <a:p>
            <a:r>
              <a:rPr lang="bg-BG" dirty="0" smtClean="0"/>
              <a:t>- Да не вписваме „пълен“ имунизационен статус</a:t>
            </a:r>
          </a:p>
          <a:p>
            <a:r>
              <a:rPr lang="bg-BG" b="1" dirty="0" smtClean="0"/>
              <a:t>- Данни </a:t>
            </a:r>
            <a:r>
              <a:rPr lang="bg-BG" b="1" dirty="0"/>
              <a:t>за имунния статус се ПРЕДОСТАВЯТ от ОПЛ , а се вписват в ЛЗПК само от мед. специалист в училищата или ОДЗ</a:t>
            </a:r>
            <a:r>
              <a:rPr lang="bg-BG" dirty="0"/>
              <a:t>. </a:t>
            </a:r>
            <a:endParaRPr lang="bg-BG" dirty="0" smtClean="0"/>
          </a:p>
          <a:p>
            <a:r>
              <a:rPr lang="bg-BG" dirty="0" smtClean="0"/>
              <a:t>- Договорихме алгоритъм за дейност при отказ или </a:t>
            </a:r>
            <a:r>
              <a:rPr lang="bg-BG" dirty="0" err="1" smtClean="0"/>
              <a:t>непредоставяне</a:t>
            </a:r>
            <a:r>
              <a:rPr lang="bg-BG" dirty="0" smtClean="0"/>
              <a:t> на данни за имунизационния статус </a:t>
            </a:r>
            <a:r>
              <a:rPr lang="bg-BG" b="1" dirty="0">
                <a:solidFill>
                  <a:srgbClr val="FF0000"/>
                </a:solidFill>
              </a:rPr>
              <a:t>Z28.2 :</a:t>
            </a:r>
            <a:r>
              <a:rPr lang="bg-BG" b="1" dirty="0"/>
              <a:t> </a:t>
            </a:r>
            <a:r>
              <a:rPr lang="bg-BG" b="1" dirty="0" smtClean="0"/>
              <a:t>---Имунизация</a:t>
            </a:r>
            <a:r>
              <a:rPr lang="bg-BG" b="1" dirty="0"/>
              <a:t>, </a:t>
            </a:r>
            <a:r>
              <a:rPr lang="bg-BG" b="1" dirty="0" err="1"/>
              <a:t>непроведена</a:t>
            </a:r>
            <a:r>
              <a:rPr lang="bg-BG" b="1" dirty="0"/>
              <a:t> поради отказ на пациента по друга или неуточнена причина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974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84666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Препоръки и указания: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1124744"/>
            <a:ext cx="8064896" cy="573325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/>
              <a:t>Препоръчителен</a:t>
            </a:r>
            <a:r>
              <a:rPr lang="ru-RU" b="1" dirty="0"/>
              <a:t> </a:t>
            </a:r>
            <a:r>
              <a:rPr lang="ru-RU" b="1" dirty="0" err="1">
                <a:hlinkClick r:id="rId2"/>
              </a:rPr>
              <a:t>алгоритъм</a:t>
            </a:r>
            <a:r>
              <a:rPr lang="ru-RU" b="1" dirty="0">
                <a:hlinkClick r:id="rId2"/>
              </a:rPr>
              <a:t> при </a:t>
            </a:r>
            <a:r>
              <a:rPr lang="ru-RU" b="1" dirty="0" err="1">
                <a:hlinkClick r:id="rId2"/>
              </a:rPr>
              <a:t>уведомяване</a:t>
            </a:r>
            <a:r>
              <a:rPr lang="ru-RU" b="1" dirty="0">
                <a:hlinkClick r:id="rId2"/>
              </a:rPr>
              <a:t> и отказ от </a:t>
            </a:r>
            <a:r>
              <a:rPr lang="ru-RU" b="1" dirty="0" err="1">
                <a:hlinkClick r:id="rId2"/>
              </a:rPr>
              <a:t>имунизации</a:t>
            </a:r>
            <a:r>
              <a:rPr lang="ru-RU" b="1" dirty="0">
                <a:hlinkClick r:id="rId2"/>
              </a:rPr>
              <a:t>. </a:t>
            </a:r>
            <a:r>
              <a:rPr lang="ru-RU" b="1" dirty="0" smtClean="0"/>
              <a:t>! </a:t>
            </a:r>
            <a:r>
              <a:rPr lang="ru-RU" b="1" dirty="0" err="1" smtClean="0"/>
              <a:t>Обява</a:t>
            </a:r>
            <a:r>
              <a:rPr lang="ru-RU" b="1" dirty="0" smtClean="0"/>
              <a:t> </a:t>
            </a:r>
            <a:r>
              <a:rPr lang="ru-RU" b="1" dirty="0"/>
              <a:t>за</a:t>
            </a:r>
            <a:r>
              <a:rPr lang="ru-RU" b="1" dirty="0">
                <a:hlinkClick r:id="rId3"/>
              </a:rPr>
              <a:t> </a:t>
            </a:r>
            <a:r>
              <a:rPr lang="ru-RU" b="1" dirty="0" err="1" smtClean="0">
                <a:hlinkClick r:id="rId3"/>
              </a:rPr>
              <a:t>ваксиниране</a:t>
            </a:r>
            <a:r>
              <a:rPr lang="ru-RU" b="1" dirty="0" smtClean="0">
                <a:hlinkClick r:id="rId3"/>
              </a:rPr>
              <a:t> и </a:t>
            </a:r>
            <a:r>
              <a:rPr lang="ru-RU" b="1" dirty="0" err="1" smtClean="0">
                <a:hlinkClick r:id="rId3"/>
              </a:rPr>
              <a:t>диспансерно</a:t>
            </a:r>
            <a:r>
              <a:rPr lang="ru-RU" b="1" dirty="0" smtClean="0">
                <a:hlinkClick r:id="rId3"/>
              </a:rPr>
              <a:t> наблюдение  </a:t>
            </a:r>
            <a:r>
              <a:rPr lang="ru-RU" b="1" dirty="0">
                <a:hlinkClick r:id="rId3"/>
              </a:rPr>
              <a:t>2019г./</a:t>
            </a:r>
            <a:r>
              <a:rPr lang="ru-RU" b="1" dirty="0" smtClean="0">
                <a:hlinkClick r:id="rId3"/>
              </a:rPr>
              <a:t>за </a:t>
            </a:r>
            <a:r>
              <a:rPr lang="ru-RU" b="1" dirty="0" err="1" smtClean="0">
                <a:hlinkClick r:id="rId3"/>
              </a:rPr>
              <a:t>вратите</a:t>
            </a:r>
            <a:r>
              <a:rPr lang="ru-RU" b="1" dirty="0" smtClean="0">
                <a:hlinkClick r:id="rId3"/>
              </a:rPr>
              <a:t>/6.05.2019</a:t>
            </a:r>
            <a:r>
              <a:rPr lang="ru-RU" b="1" dirty="0"/>
              <a:t>/</a:t>
            </a:r>
            <a:endParaRPr lang="ru-RU" dirty="0"/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FF0000"/>
                </a:solidFill>
              </a:rPr>
              <a:t>ОТМЕНЕНО!!! </a:t>
            </a:r>
            <a:r>
              <a:rPr lang="ru-RU" b="1" dirty="0" smtClean="0"/>
              <a:t>От </a:t>
            </a:r>
            <a:r>
              <a:rPr lang="ru-RU" b="1" dirty="0"/>
              <a:t>3 </a:t>
            </a:r>
            <a:r>
              <a:rPr lang="ru-RU" b="1" dirty="0" err="1"/>
              <a:t>юни</a:t>
            </a:r>
            <a:r>
              <a:rPr lang="ru-RU" b="1" dirty="0"/>
              <a:t> 2019г. практики и лекари </a:t>
            </a:r>
            <a:r>
              <a:rPr lang="ru-RU" b="1" dirty="0" err="1"/>
              <a:t>регистрирани</a:t>
            </a:r>
            <a:r>
              <a:rPr lang="ru-RU" b="1" dirty="0"/>
              <a:t> без </a:t>
            </a:r>
            <a:r>
              <a:rPr lang="ru-RU" b="1" dirty="0" err="1"/>
              <a:t>специалност</a:t>
            </a:r>
            <a:r>
              <a:rPr lang="ru-RU" b="1" dirty="0"/>
              <a:t> по ОМ или </a:t>
            </a:r>
            <a:r>
              <a:rPr lang="ru-RU" b="1" dirty="0" err="1"/>
              <a:t>вътрешни</a:t>
            </a:r>
            <a:r>
              <a:rPr lang="ru-RU" b="1" dirty="0"/>
              <a:t>, детски </a:t>
            </a:r>
            <a:r>
              <a:rPr lang="ru-RU" b="1" dirty="0" err="1"/>
              <a:t>болести</a:t>
            </a:r>
            <a:r>
              <a:rPr lang="ru-RU" b="1" dirty="0"/>
              <a:t> или спешна медицина </a:t>
            </a:r>
            <a:r>
              <a:rPr lang="ru-RU" b="1" dirty="0" err="1"/>
              <a:t>ще</a:t>
            </a:r>
            <a:r>
              <a:rPr lang="ru-RU" b="1" dirty="0"/>
              <a:t> </a:t>
            </a:r>
            <a:r>
              <a:rPr lang="ru-RU" b="1" dirty="0" err="1"/>
              <a:t>бъдат</a:t>
            </a:r>
            <a:r>
              <a:rPr lang="ru-RU" b="1" dirty="0"/>
              <a:t> </a:t>
            </a:r>
            <a:r>
              <a:rPr lang="ru-RU" b="1" dirty="0" err="1"/>
              <a:t>заличени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-</a:t>
            </a:r>
            <a:r>
              <a:rPr lang="ru-RU" b="1" dirty="0" err="1"/>
              <a:t>Изпращането</a:t>
            </a:r>
            <a:r>
              <a:rPr lang="ru-RU" b="1" dirty="0"/>
              <a:t> на </a:t>
            </a:r>
            <a:r>
              <a:rPr lang="ru-RU" b="1" dirty="0" err="1"/>
              <a:t>таблиците</a:t>
            </a:r>
            <a:r>
              <a:rPr lang="ru-RU" b="1" dirty="0"/>
              <a:t> с </a:t>
            </a:r>
            <a:r>
              <a:rPr lang="ru-RU" b="1" dirty="0" err="1"/>
              <a:t>ценоразписа</a:t>
            </a:r>
            <a:r>
              <a:rPr lang="ru-RU" b="1" dirty="0"/>
              <a:t> е отменено от МЗ! 11.06.2019 </a:t>
            </a:r>
            <a:r>
              <a:rPr lang="ru-RU" b="1" dirty="0" err="1">
                <a:hlinkClick r:id="rId4"/>
              </a:rPr>
              <a:t>виж</a:t>
            </a:r>
            <a:r>
              <a:rPr lang="ru-RU" b="1" dirty="0">
                <a:hlinkClick r:id="rId4"/>
              </a:rPr>
              <a:t> </a:t>
            </a:r>
            <a:r>
              <a:rPr lang="ru-RU" b="1" dirty="0" err="1">
                <a:hlinkClick r:id="rId4"/>
              </a:rPr>
              <a:t>писмото</a:t>
            </a:r>
            <a:r>
              <a:rPr lang="ru-RU" b="1" dirty="0">
                <a:hlinkClick r:id="rId4"/>
              </a:rPr>
              <a:t> ТУК</a:t>
            </a:r>
            <a:endParaRPr lang="ru-RU" dirty="0"/>
          </a:p>
          <a:p>
            <a:r>
              <a:rPr lang="ru-RU" b="1" dirty="0" err="1" smtClean="0"/>
              <a:t>Писмо</a:t>
            </a:r>
            <a:r>
              <a:rPr lang="ru-RU" b="1" dirty="0" smtClean="0"/>
              <a:t> </a:t>
            </a:r>
            <a:r>
              <a:rPr lang="ru-RU" b="1" dirty="0"/>
              <a:t>на МЗ до </a:t>
            </a:r>
            <a:r>
              <a:rPr lang="ru-RU" b="1" dirty="0" err="1"/>
              <a:t>управителите</a:t>
            </a:r>
            <a:r>
              <a:rPr lang="ru-RU" b="1" dirty="0"/>
              <a:t> на ЛЗ за ПИМП </a:t>
            </a:r>
            <a:r>
              <a:rPr lang="ru-RU" b="1" dirty="0" err="1"/>
              <a:t>относно</a:t>
            </a:r>
            <a:r>
              <a:rPr lang="ru-RU" b="1" dirty="0"/>
              <a:t> </a:t>
            </a:r>
            <a:r>
              <a:rPr lang="ru-RU" b="1" dirty="0" err="1"/>
              <a:t>неотложни</a:t>
            </a:r>
            <a:r>
              <a:rPr lang="ru-RU" b="1" dirty="0"/>
              <a:t> мерки за </a:t>
            </a:r>
            <a:r>
              <a:rPr lang="ru-RU" b="1" dirty="0" err="1"/>
              <a:t>подобряване</a:t>
            </a:r>
            <a:r>
              <a:rPr lang="ru-RU" b="1" dirty="0"/>
              <a:t> на </a:t>
            </a:r>
            <a:r>
              <a:rPr lang="ru-RU" b="1" dirty="0" err="1"/>
              <a:t>информационната</a:t>
            </a:r>
            <a:r>
              <a:rPr lang="ru-RU" b="1" dirty="0"/>
              <a:t> </a:t>
            </a:r>
            <a:r>
              <a:rPr lang="ru-RU" b="1" dirty="0" err="1"/>
              <a:t>сигурност</a:t>
            </a:r>
            <a:r>
              <a:rPr lang="ru-RU" b="1" dirty="0"/>
              <a:t> </a:t>
            </a:r>
            <a:r>
              <a:rPr lang="ru-RU" b="1" dirty="0" err="1">
                <a:hlinkClick r:id="rId5"/>
              </a:rPr>
              <a:t>виж</a:t>
            </a:r>
            <a:r>
              <a:rPr lang="ru-RU" b="1" dirty="0">
                <a:hlinkClick r:id="rId5"/>
              </a:rPr>
              <a:t> ТУК 31.07.2019</a:t>
            </a:r>
            <a:endParaRPr lang="ru-RU" dirty="0"/>
          </a:p>
          <a:p>
            <a:pPr marL="68580" indent="0">
              <a:buNone/>
            </a:pPr>
            <a:r>
              <a:rPr lang="ru-RU" b="1" dirty="0"/>
              <a:t>Практически указания за ОПЛ </a:t>
            </a:r>
            <a:r>
              <a:rPr lang="ru-RU" b="1" dirty="0" err="1"/>
              <a:t>може</a:t>
            </a:r>
            <a:r>
              <a:rPr lang="ru-RU" b="1" dirty="0"/>
              <a:t> да </a:t>
            </a:r>
            <a:r>
              <a:rPr lang="ru-RU" b="1" dirty="0">
                <a:hlinkClick r:id="rId6"/>
              </a:rPr>
              <a:t>видите ТУК </a:t>
            </a:r>
            <a:r>
              <a:rPr lang="ru-RU" b="1" dirty="0"/>
              <a:t>  </a:t>
            </a:r>
            <a:endParaRPr lang="ru-RU" dirty="0"/>
          </a:p>
          <a:p>
            <a:r>
              <a:rPr lang="ru-RU" b="1" dirty="0" err="1"/>
              <a:t>Препоръки</a:t>
            </a:r>
            <a:r>
              <a:rPr lang="ru-RU" b="1" dirty="0"/>
              <a:t> и указание за </a:t>
            </a:r>
            <a:r>
              <a:rPr lang="ru-RU" b="1" dirty="0" err="1"/>
              <a:t>издаване</a:t>
            </a:r>
            <a:r>
              <a:rPr lang="ru-RU" b="1" dirty="0"/>
              <a:t> на </a:t>
            </a:r>
            <a:r>
              <a:rPr lang="ru-RU" b="1" dirty="0" err="1"/>
              <a:t>лични</a:t>
            </a:r>
            <a:r>
              <a:rPr lang="ru-RU" b="1" dirty="0"/>
              <a:t> </a:t>
            </a:r>
            <a:r>
              <a:rPr lang="ru-RU" b="1" dirty="0" err="1"/>
              <a:t>здравно-профилактични</a:t>
            </a:r>
            <a:r>
              <a:rPr lang="ru-RU" b="1" dirty="0"/>
              <a:t> </a:t>
            </a:r>
            <a:r>
              <a:rPr lang="ru-RU" b="1" dirty="0" err="1"/>
              <a:t>карти</a:t>
            </a:r>
            <a:r>
              <a:rPr lang="ru-RU" b="1" dirty="0"/>
              <a:t> </a:t>
            </a:r>
            <a:r>
              <a:rPr lang="ru-RU" b="1" dirty="0" err="1">
                <a:hlinkClick r:id="rId7"/>
              </a:rPr>
              <a:t>виж</a:t>
            </a:r>
            <a:r>
              <a:rPr lang="ru-RU" b="1" dirty="0">
                <a:hlinkClick r:id="rId7"/>
              </a:rPr>
              <a:t> тук- ОБНОВЕНА!  3.09.2019</a:t>
            </a:r>
            <a:r>
              <a:rPr lang="ru-RU" dirty="0"/>
              <a:t/>
            </a:r>
            <a:br>
              <a:rPr lang="ru-RU" dirty="0"/>
            </a:br>
            <a:endParaRPr lang="ru-RU" b="1" dirty="0" smtClean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203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14 септември, разширен УС на ДСОПЛ</a:t>
            </a:r>
            <a:r>
              <a:rPr lang="bg-BG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ru-RU" b="1" dirty="0" smtClean="0"/>
              <a:t>1.Изготвени </a:t>
            </a:r>
            <a:r>
              <a:rPr lang="ru-RU" b="1" dirty="0" err="1" smtClean="0"/>
              <a:t>са</a:t>
            </a:r>
            <a:r>
              <a:rPr lang="ru-RU" b="1" dirty="0" smtClean="0"/>
              <a:t> предложения за </a:t>
            </a:r>
            <a:r>
              <a:rPr lang="ru-RU" b="1" dirty="0" err="1" smtClean="0"/>
              <a:t>промени</a:t>
            </a:r>
            <a:r>
              <a:rPr lang="ru-RU" b="1" dirty="0" smtClean="0"/>
              <a:t> в  </a:t>
            </a:r>
            <a:r>
              <a:rPr lang="ru-RU" b="1" dirty="0"/>
              <a:t>НРД </a:t>
            </a:r>
            <a:r>
              <a:rPr lang="ru-RU" b="1" dirty="0" smtClean="0"/>
              <a:t>2020</a:t>
            </a:r>
          </a:p>
          <a:p>
            <a:pPr marL="6858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30 </a:t>
            </a:r>
            <a:r>
              <a:rPr lang="ru-RU" b="1" dirty="0" err="1" smtClean="0"/>
              <a:t>важни</a:t>
            </a:r>
            <a:r>
              <a:rPr lang="ru-RU" b="1" dirty="0" smtClean="0"/>
              <a:t> и </a:t>
            </a:r>
            <a:r>
              <a:rPr lang="ru-RU" b="1" dirty="0" err="1" smtClean="0"/>
              <a:t>иновативни</a:t>
            </a:r>
            <a:r>
              <a:rPr lang="ru-RU" b="1" dirty="0" smtClean="0"/>
              <a:t> предложения с   </a:t>
            </a:r>
            <a:r>
              <a:rPr lang="ru-RU" b="1" dirty="0" err="1" smtClean="0"/>
              <a:t>мотиви</a:t>
            </a:r>
            <a:r>
              <a:rPr lang="ru-RU" b="1" dirty="0" smtClean="0"/>
              <a:t> </a:t>
            </a:r>
            <a:endParaRPr lang="ru-RU" b="1" dirty="0"/>
          </a:p>
          <a:p>
            <a:pPr marL="68580" indent="0">
              <a:buNone/>
            </a:pPr>
            <a:r>
              <a:rPr lang="ru-RU" b="1" dirty="0" smtClean="0"/>
              <a:t>2. </a:t>
            </a:r>
            <a:r>
              <a:rPr lang="ru-RU" b="1" dirty="0" err="1"/>
              <a:t>Проектобюджет</a:t>
            </a:r>
            <a:r>
              <a:rPr lang="ru-RU" b="1" dirty="0"/>
              <a:t> ПИМП </a:t>
            </a:r>
            <a:r>
              <a:rPr lang="ru-RU" b="1" dirty="0" smtClean="0"/>
              <a:t>2020</a:t>
            </a:r>
          </a:p>
          <a:p>
            <a:pPr marL="6858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с </a:t>
            </a:r>
            <a:r>
              <a:rPr lang="ru-RU" b="1" dirty="0" err="1" smtClean="0"/>
              <a:t>мотиви</a:t>
            </a:r>
            <a:r>
              <a:rPr lang="ru-RU" b="1" dirty="0" smtClean="0"/>
              <a:t> , бюджет от  297 </a:t>
            </a:r>
            <a:r>
              <a:rPr lang="ru-RU" b="1" dirty="0" err="1" smtClean="0"/>
              <a:t>м.лв</a:t>
            </a:r>
            <a:r>
              <a:rPr lang="ru-RU" b="1" dirty="0" smtClean="0"/>
              <a:t>.</a:t>
            </a:r>
          </a:p>
          <a:p>
            <a:pPr marL="6858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, </a:t>
            </a:r>
            <a:endParaRPr lang="ru-RU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640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130603"/>
              </p:ext>
            </p:extLst>
          </p:nvPr>
        </p:nvGraphicFramePr>
        <p:xfrm>
          <a:off x="1403648" y="1340768"/>
          <a:ext cx="6264695" cy="439248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27918"/>
                <a:gridCol w="3136777"/>
              </a:tblGrid>
              <a:tr h="644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bg-BG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ЗОП                                </a:t>
                      </a:r>
                      <a:r>
                        <a:rPr lang="bg-BG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ПИМП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Б</a:t>
                      </a:r>
                      <a:r>
                        <a:rPr lang="en-US" sz="1600" b="1" spc="5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ю</a:t>
                      </a:r>
                      <a:r>
                        <a:rPr lang="en-US" sz="16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джет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600" b="1" spc="-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П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ИМП- % </a:t>
                      </a:r>
                      <a:r>
                        <a:rPr lang="en-US" sz="16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от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600" b="1" spc="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З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ОП</a:t>
                      </a:r>
                      <a:r>
                        <a:rPr lang="en-US" sz="1600" b="1" spc="-1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на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600" b="1" spc="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Н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З</a:t>
                      </a:r>
                      <a:r>
                        <a:rPr lang="en-US" sz="1600" b="1" spc="-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К</a:t>
                      </a:r>
                      <a:r>
                        <a:rPr lang="bg-BG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от ЗБНЗОК: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500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600" b="1" spc="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</a:t>
                      </a:r>
                      <a:r>
                        <a:rPr lang="bg-BG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 3.075 </a:t>
                      </a:r>
                      <a:r>
                        <a:rPr lang="bg-BG" sz="16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млр</a:t>
                      </a:r>
                      <a:r>
                        <a:rPr lang="bg-BG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.       / 178 мил. </a:t>
                      </a:r>
                      <a:r>
                        <a:rPr lang="bg-BG" sz="16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лв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5.78%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199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600" b="1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6</a:t>
                      </a:r>
                      <a:r>
                        <a:rPr lang="bg-BG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3. 204 млр лв / 180 мил.лв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5.62 %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262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600" b="1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7</a:t>
                      </a:r>
                      <a:r>
                        <a:rPr lang="bg-BG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3.452 млр.лв/ 200 мил.лв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5.79 %</a:t>
                      </a: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най- висок- съвпада с протестите!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500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600" b="1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6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8</a:t>
                      </a:r>
                      <a:r>
                        <a:rPr lang="en-US" sz="1600" b="1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bg-BG" sz="1600" b="1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3.818 млр. лв./207.2 мил. лв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5.42%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500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600" b="1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2019        4.236 млр.     / 225 мил. лв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5.31%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262">
                <a:tc>
                  <a:txBody>
                    <a:bodyPr/>
                    <a:lstStyle/>
                    <a:p>
                      <a:pPr marL="407670" indent="-342900">
                        <a:lnSpc>
                          <a:spcPts val="1400"/>
                        </a:lnSpc>
                        <a:spcAft>
                          <a:spcPts val="0"/>
                        </a:spcAft>
                        <a:buAutoNum type="arabicPlain" startAt="2020"/>
                      </a:pPr>
                      <a:r>
                        <a:rPr lang="bg-BG" sz="1600" b="1" spc="-5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    4</a:t>
                      </a:r>
                      <a:r>
                        <a:rPr lang="bg-BG" sz="1600" b="1" spc="-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. 660 </a:t>
                      </a:r>
                      <a:r>
                        <a:rPr lang="bg-BG" sz="1600" b="1" spc="-5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млр</a:t>
                      </a:r>
                      <a:r>
                        <a:rPr lang="bg-BG" sz="1600" b="1" spc="-5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.</a:t>
                      </a:r>
                      <a:r>
                        <a:rPr lang="bg-BG" sz="1600" b="1" spc="-5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</a:t>
                      </a:r>
                      <a:r>
                        <a:rPr lang="bg-BG" sz="1600" b="1" spc="-5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                    прогнозен  / 297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Компенсиране 13+8%-21% ръст  за 2020 - 6.42% - </a:t>
                      </a:r>
                      <a:r>
                        <a:rPr lang="bg-BG" sz="1600" b="1" dirty="0">
                          <a:solidFill>
                            <a:srgbClr val="548DD4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297 милиона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7024" y="819782"/>
            <a:ext cx="82499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Сравнителни таблици за ръст на ЗОП по сектори с пет годишна ретроспекция: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ПИМП спад 8.2%</a:t>
            </a:r>
            <a:endParaRPr kumimoji="0" lang="bg-BG" alt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35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71287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3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375848"/>
              </p:ext>
            </p:extLst>
          </p:nvPr>
        </p:nvGraphicFramePr>
        <p:xfrm>
          <a:off x="1187625" y="764704"/>
          <a:ext cx="6768752" cy="245643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91481"/>
                <a:gridCol w="3177271"/>
              </a:tblGrid>
              <a:tr h="338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ЗОП                  </a:t>
                      </a:r>
                      <a:r>
                        <a:rPr lang="bg-BG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Болнична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помощ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Б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ю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джет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Болнична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- % от 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З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ОП</a:t>
                      </a:r>
                      <a:r>
                        <a:rPr lang="en-US" sz="1200" spc="-1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на 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Н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З</a:t>
                      </a: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К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от ЗБНЗОК: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 3.075 млр.       / 1.282 мил. 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41.6  %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6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3. 204 млр лв / 1.343 мил.лв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41.9 %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7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3.452 млр.лв/ 1.457 мил.лв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42.2%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8</a:t>
                      </a: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bg-BG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3.818 млр. лв./1.824 мил. 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47.8 %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2019        4.236 млр.     / 2.00 мил. 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47.2%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2020     4. 660 млр.  /   Х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Х</a:t>
                      </a:r>
                      <a:r>
                        <a:rPr lang="bg-BG" sz="12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?      Ръст 13.4%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5652"/>
              </p:ext>
            </p:extLst>
          </p:nvPr>
        </p:nvGraphicFramePr>
        <p:xfrm>
          <a:off x="1187624" y="3528642"/>
          <a:ext cx="6768752" cy="27086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79590"/>
                <a:gridCol w="3389162"/>
              </a:tblGrid>
              <a:tr h="402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ЗОП             </a:t>
                      </a:r>
                      <a:r>
                        <a:rPr lang="bg-BG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Лекарства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Б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ю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джет </a:t>
                      </a: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П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ИМП- % от 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З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ОП</a:t>
                      </a:r>
                      <a:r>
                        <a:rPr lang="en-US" sz="1200" spc="-1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на 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Н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З</a:t>
                      </a: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О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К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от ЗБНЗОК: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79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 3.075 млр.       / 719 мил. 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23.3 %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357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6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3. 204 млр лв / 750 мил.лв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23.4 %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357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7</a:t>
                      </a:r>
                      <a:r>
                        <a:rPr lang="bg-BG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 3.452 млр.лв/ 798 мил.лв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23.1%   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79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</a:t>
                      </a:r>
                      <a:r>
                        <a:rPr lang="en-US" sz="1200" spc="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</a:t>
                      </a: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8</a:t>
                      </a:r>
                      <a:r>
                        <a:rPr lang="en-US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bg-BG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 3.818 млр. лв./ 1.00 млрд.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26.2%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79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spc="-5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2019        4.236 млр.     / 1.117 млр. лв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26.3%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795"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 spc="-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2020     4. 660 </a:t>
                      </a:r>
                      <a:r>
                        <a:rPr lang="bg-BG" sz="1200" b="1" spc="-5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млр</a:t>
                      </a:r>
                      <a:r>
                        <a:rPr lang="bg-BG" sz="1200" b="1" spc="-5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.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     Х</a:t>
                      </a:r>
                      <a:r>
                        <a:rPr lang="bg-BG" sz="12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?     РЪСТ 12.8%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090" y="1537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Болнична </a:t>
            </a:r>
            <a:r>
              <a:rPr kumimoji="0" lang="bg-BG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помощ:Ръст</a:t>
            </a:r>
            <a:r>
              <a:rPr kumimoji="0" lang="bg-BG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13.4%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--------------------------------------------------------------------------------------------------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Лекарства: Ръст 12.8%</a:t>
            </a:r>
            <a:endParaRPr kumimoji="0" lang="bg-BG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799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533451"/>
              </p:ext>
            </p:extLst>
          </p:nvPr>
        </p:nvGraphicFramePr>
        <p:xfrm>
          <a:off x="788670" y="1052738"/>
          <a:ext cx="7566660" cy="4409278"/>
        </p:xfrm>
        <a:graphic>
          <a:graphicData uri="http://schemas.openxmlformats.org/drawingml/2006/table">
            <a:tbl>
              <a:tblPr firstRow="1" firstCol="1" bandRow="1"/>
              <a:tblGrid>
                <a:gridCol w="495300"/>
                <a:gridCol w="2082800"/>
                <a:gridCol w="596900"/>
                <a:gridCol w="434975"/>
                <a:gridCol w="810260"/>
                <a:gridCol w="180340"/>
                <a:gridCol w="762000"/>
                <a:gridCol w="899795"/>
                <a:gridCol w="180340"/>
                <a:gridCol w="1123950"/>
              </a:tblGrid>
              <a:tr h="912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Номенклатура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Обем, бр.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ед.цена, лева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Сума за 12м, лева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ед.цена, лева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Сума за 12м, лева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Разлика, лева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Капитационно плащане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5 950 057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94 811 586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129 101 846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34 290 259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18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от 0 до 18 години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1 219 430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21 949 740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29 266 320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7 316 580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от 18 до 65 години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3 261 791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45 012 716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64 583 462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19 570 746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над 65 години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1 468 836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27 849 131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35 252 064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7 402 933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6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Заплащане за осигуряване на достъп до медицинска помощ на ЗОЛ извън обявения работен график на практиката съгласно наредбата по чл. 45, ал. 2 от ЗЗО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5 950 057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7 854 075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7 854 075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0509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964899"/>
              </p:ext>
            </p:extLst>
          </p:nvPr>
        </p:nvGraphicFramePr>
        <p:xfrm>
          <a:off x="611560" y="764702"/>
          <a:ext cx="7920879" cy="5472609"/>
        </p:xfrm>
        <a:graphic>
          <a:graphicData uri="http://schemas.openxmlformats.org/drawingml/2006/table">
            <a:tbl>
              <a:tblPr firstRow="1" firstCol="1" bandRow="1"/>
              <a:tblGrid>
                <a:gridCol w="2305073"/>
                <a:gridCol w="660600"/>
                <a:gridCol w="481395"/>
                <a:gridCol w="896730"/>
                <a:gridCol w="199586"/>
                <a:gridCol w="938193"/>
                <a:gridCol w="995820"/>
                <a:gridCol w="199586"/>
                <a:gridCol w="1243896"/>
              </a:tblGrid>
              <a:tr h="5472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Дейност по програма „Детско здравеопазване“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2 810 396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25 090 024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37 564 210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12 474 186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Профилактични преглед за лица от 0 до 1 г.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555 623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6 667 476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8 334 345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1 666 869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Профилактични преглед за лица от 1 до 2 г.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191 215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2 103 365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2 868 225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764 860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Профилактични преглед за лица от 2 до 7 г.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502 199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5 021 990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7 532 985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2 510 995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Профилактични преглед за лица от 7 до 18 г.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643 013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5 787 117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9 645 195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3 858 078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Задължителни имунизации и реимунизация на лица от 0 до 18 г.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918 346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5 510 076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9 183 460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3 673 384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Поставяне на препоръчителни ваксини срещу РМШ и срещу ротавирусните гастроентерити по национални програми по чл. 82, ал. 2, т. 3 от ЗЗ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624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426857"/>
              </p:ext>
            </p:extLst>
          </p:nvPr>
        </p:nvGraphicFramePr>
        <p:xfrm>
          <a:off x="957739" y="764703"/>
          <a:ext cx="7157085" cy="2160240"/>
        </p:xfrm>
        <a:graphic>
          <a:graphicData uri="http://schemas.openxmlformats.org/drawingml/2006/table">
            <a:tbl>
              <a:tblPr firstRow="1" firstCol="1" bandRow="1"/>
              <a:tblGrid>
                <a:gridCol w="2082800"/>
                <a:gridCol w="596900"/>
                <a:gridCol w="434975"/>
                <a:gridCol w="810260"/>
                <a:gridCol w="180340"/>
                <a:gridCol w="847725"/>
                <a:gridCol w="899795"/>
                <a:gridCol w="180340"/>
                <a:gridCol w="1123950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Дейност по програма „Майчино здравеопазване“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35 955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39 950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Дейност по диспансерно наблюдение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4 455 011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55 677 906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70 356 626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14 678 721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Прегледи по диспансерно наблюдение на ЗОЛ с едно заболяване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2 177 884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23 956 724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30 272 588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6 315 864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Прегледи по диспансерно наблюдение на ЗОЛ с две заболявания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1 521 170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20 079 444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16,68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25 373 116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5 293 672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947195"/>
              </p:ext>
            </p:extLst>
          </p:nvPr>
        </p:nvGraphicFramePr>
        <p:xfrm>
          <a:off x="1042988" y="3068960"/>
          <a:ext cx="6777036" cy="1507188"/>
        </p:xfrm>
        <a:graphic>
          <a:graphicData uri="http://schemas.openxmlformats.org/drawingml/2006/table">
            <a:tbl>
              <a:tblPr firstRow="1" firstCol="1" bandRow="1"/>
              <a:tblGrid>
                <a:gridCol w="1972201"/>
                <a:gridCol w="565204"/>
                <a:gridCol w="411877"/>
                <a:gridCol w="767234"/>
                <a:gridCol w="170764"/>
                <a:gridCol w="802710"/>
                <a:gridCol w="852015"/>
                <a:gridCol w="170764"/>
                <a:gridCol w="1064267"/>
              </a:tblGrid>
              <a:tr h="904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Прегледи по диспансерно наблюдение на ЗОЛ с повече от две заболявания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755 957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15,40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11 641 738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19,46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14 710 923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3 069 185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Профилактична дейност за лица над 18 г.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2 351 482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35 272 230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45 266 030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9 993 800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938" marR="649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1010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318115"/>
              </p:ext>
            </p:extLst>
          </p:nvPr>
        </p:nvGraphicFramePr>
        <p:xfrm>
          <a:off x="632460" y="764705"/>
          <a:ext cx="7806055" cy="5022875"/>
        </p:xfrm>
        <a:graphic>
          <a:graphicData uri="http://schemas.openxmlformats.org/drawingml/2006/table">
            <a:tbl>
              <a:tblPr firstRow="1" firstCol="1" bandRow="1"/>
              <a:tblGrid>
                <a:gridCol w="2082800"/>
                <a:gridCol w="596900"/>
                <a:gridCol w="434975"/>
                <a:gridCol w="810260"/>
                <a:gridCol w="180340"/>
                <a:gridCol w="762000"/>
                <a:gridCol w="899795"/>
                <a:gridCol w="180340"/>
                <a:gridCol w="1123950"/>
                <a:gridCol w="734695"/>
              </a:tblGrid>
              <a:tr h="461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Профилактична дейност за лица над 18 г.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2 351 482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35 272 230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45 266 030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9 993 800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9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Годишни профилактични прегледи на лица над 18 г. без рискова група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940 593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14 108 895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16 460 378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2 351 483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Годишни профилактични прегледи на лица над 18 г. с една РГ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705 444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10 581 660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13 579 797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2 998 137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Годишни профилактични прегледи на лица над 18 г. с 2 рискови групи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470 296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7 054 440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9 876 216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2 821 776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Годишни профилактични прегледи на лица над 18 г. с повече рискови групи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235 149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3 527 235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22,75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5 349 640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1 822 405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7,75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3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Имунизации на лица над 18 г.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212 629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1 063 145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2 126 290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1 063 145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61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Инцидентни посещения на ЗОЛ от други здравни райони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21 676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195 084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216 760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21 676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30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Неблагоприятни условия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16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ОБЩО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225 000 005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297 525 788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72 525 782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ово поле 4"/>
          <p:cNvSpPr txBox="1"/>
          <p:nvPr/>
        </p:nvSpPr>
        <p:spPr>
          <a:xfrm>
            <a:off x="2483768" y="587727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2020: 297 милиона лева, 21% увеличен бюджет , 6.42% от ЗОП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0860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432048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  </a:t>
            </a:r>
            <a:r>
              <a:rPr lang="bg-BG" b="1" dirty="0" smtClean="0">
                <a:solidFill>
                  <a:srgbClr val="FF0000"/>
                </a:solidFill>
              </a:rPr>
              <a:t>Последната ни дейност: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836712"/>
            <a:ext cx="6777317" cy="6408712"/>
          </a:xfrm>
        </p:spPr>
        <p:txBody>
          <a:bodyPr>
            <a:normAutofit fontScale="55000" lnSpcReduction="20000"/>
          </a:bodyPr>
          <a:lstStyle/>
          <a:p>
            <a:r>
              <a:rPr lang="bg-BG" b="1" dirty="0"/>
              <a:t> До:  д-р Дечо Дечев</a:t>
            </a:r>
            <a:endParaRPr lang="en-US" dirty="0"/>
          </a:p>
          <a:p>
            <a:r>
              <a:rPr lang="bg-BG" b="1" dirty="0"/>
              <a:t>                                                                                                                                                Управител на </a:t>
            </a:r>
            <a:r>
              <a:rPr lang="bg-BG" b="1" dirty="0" smtClean="0"/>
              <a:t>НЗОК</a:t>
            </a:r>
            <a:endParaRPr lang="bg-BG" dirty="0"/>
          </a:p>
          <a:p>
            <a:r>
              <a:rPr lang="bg-BG" b="1" dirty="0" smtClean="0"/>
              <a:t>  </a:t>
            </a:r>
            <a:r>
              <a:rPr lang="bg-BG" b="1" dirty="0"/>
              <a:t>Копие:  д-р Николай </a:t>
            </a:r>
            <a:r>
              <a:rPr lang="bg-BG" b="1" dirty="0" err="1"/>
              <a:t>Брънзалов</a:t>
            </a:r>
            <a:endParaRPr lang="en-US" dirty="0"/>
          </a:p>
          <a:p>
            <a:r>
              <a:rPr lang="bg-BG" b="1" dirty="0"/>
              <a:t>                                                                                                                                    </a:t>
            </a:r>
            <a:r>
              <a:rPr lang="bg-BG" b="1" dirty="0" smtClean="0"/>
              <a:t>Зам.председател </a:t>
            </a:r>
            <a:r>
              <a:rPr lang="bg-BG" b="1" dirty="0"/>
              <a:t>на БЛС</a:t>
            </a:r>
            <a:endParaRPr lang="en-US" dirty="0"/>
          </a:p>
          <a:p>
            <a:r>
              <a:rPr lang="bg-BG" b="1" dirty="0"/>
              <a:t> </a:t>
            </a:r>
            <a:endParaRPr lang="en-US" dirty="0"/>
          </a:p>
          <a:p>
            <a:r>
              <a:rPr lang="bg-BG" b="1" dirty="0"/>
              <a:t>                                         </a:t>
            </a:r>
            <a:r>
              <a:rPr lang="bg-BG" b="1" dirty="0" smtClean="0"/>
              <a:t>  </a:t>
            </a:r>
            <a:r>
              <a:rPr lang="bg-BG" b="1" dirty="0"/>
              <a:t>УВАЖАЕМИ  д-р Дечев</a:t>
            </a:r>
            <a:r>
              <a:rPr lang="bg-BG" b="1" dirty="0" smtClean="0"/>
              <a:t>,</a:t>
            </a:r>
          </a:p>
          <a:p>
            <a:endParaRPr lang="en-US" dirty="0"/>
          </a:p>
          <a:p>
            <a:r>
              <a:rPr lang="bg-BG" b="1" dirty="0"/>
              <a:t>      Във връзка с издадено от Вас Указания  РД 16-61/ 10.09.2019г. относно реда на предписване и отпускане, отчитане и заплащане на ваксините срещу сезонен грип в изпълнение на националната програма за подобряване на </a:t>
            </a:r>
            <a:r>
              <a:rPr lang="bg-BG" b="1" dirty="0" err="1"/>
              <a:t>ваксинопрофилактиката</a:t>
            </a:r>
            <a:r>
              <a:rPr lang="bg-BG" b="1" dirty="0"/>
              <a:t> на сезонния грип 2019-2020г. </a:t>
            </a:r>
            <a:endParaRPr lang="en-US" dirty="0"/>
          </a:p>
          <a:p>
            <a:r>
              <a:rPr lang="bg-BG" b="1" dirty="0"/>
              <a:t>                                                          Ви уведомяваме за следното:</a:t>
            </a:r>
            <a:endParaRPr lang="en-US" dirty="0"/>
          </a:p>
          <a:p>
            <a:r>
              <a:rPr lang="bg-BG" b="1" dirty="0"/>
              <a:t>Към момента / 11.10.2019г. /  на електронната страница на НЗОК не е публикувана информация </a:t>
            </a:r>
            <a:r>
              <a:rPr lang="bg-BG" b="1" dirty="0" err="1"/>
              <a:t>разпоредена</a:t>
            </a:r>
            <a:r>
              <a:rPr lang="bg-BG" b="1" dirty="0"/>
              <a:t> в Указание РД -16-61  относно сключените договори, адреси на ПРУ и/или УП, търговци на едро, телефонни номера и лица за контакт.</a:t>
            </a:r>
            <a:endParaRPr lang="en-US" dirty="0"/>
          </a:p>
          <a:p>
            <a:r>
              <a:rPr lang="bg-BG" b="1" dirty="0" err="1"/>
              <a:t>Общопрактикуващите</a:t>
            </a:r>
            <a:r>
              <a:rPr lang="bg-BG" b="1" dirty="0"/>
              <a:t> лекари в гр. София към момента са силно затруднени  поради липса на информация  след </a:t>
            </a:r>
            <a:r>
              <a:rPr lang="bg-BG" b="1" dirty="0" smtClean="0"/>
              <a:t>разпространената </a:t>
            </a:r>
            <a:r>
              <a:rPr lang="bg-BG" b="1" dirty="0"/>
              <a:t>в медиите информация за стартиране на </a:t>
            </a:r>
            <a:r>
              <a:rPr lang="bg-BG" b="1" dirty="0" err="1"/>
              <a:t>противогрипната</a:t>
            </a:r>
            <a:r>
              <a:rPr lang="bg-BG" b="1" dirty="0"/>
              <a:t> ваксинация на  лица над 65г възраст и разполагат към момента само с един импулсен телефонен номер 070090057 , който се </a:t>
            </a:r>
            <a:r>
              <a:rPr lang="bg-BG" b="1" dirty="0" err="1"/>
              <a:t>тарафира</a:t>
            </a:r>
            <a:r>
              <a:rPr lang="bg-BG" b="1" dirty="0"/>
              <a:t> 30 ст. на минута, но въпреки това към настоящия момент на него заявки не се приемат с обяснението, че ваксините не са налични.</a:t>
            </a:r>
            <a:endParaRPr lang="en-US" dirty="0"/>
          </a:p>
          <a:p>
            <a:r>
              <a:rPr lang="bg-BG" b="1" dirty="0"/>
              <a:t>                                            Молим за съдействие от Ваша страна:</a:t>
            </a:r>
            <a:endParaRPr lang="en-US" dirty="0"/>
          </a:p>
          <a:p>
            <a:r>
              <a:rPr lang="bg-BG" b="1" dirty="0">
                <a:solidFill>
                  <a:srgbClr val="FF0000"/>
                </a:solidFill>
              </a:rPr>
              <a:t>- Да бъде публикувана на интернет страницата на НЗОК информация за сключените договори, адреси на ПРЕ и/или УП, търговци на едро, телефонни номера и лица за контакт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bg-BG" b="1" dirty="0">
                <a:solidFill>
                  <a:srgbClr val="FF0000"/>
                </a:solidFill>
              </a:rPr>
              <a:t>- Телефонните   номера на който ОПЛ да дават заявки  ваксини да бъдат освен  импулсни и с алтернативни номера , без допълнително заплащане.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8957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432048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  </a:t>
            </a:r>
            <a:r>
              <a:rPr lang="bg-BG" b="1" dirty="0" smtClean="0">
                <a:solidFill>
                  <a:srgbClr val="FF0000"/>
                </a:solidFill>
              </a:rPr>
              <a:t>Последната ни дейност: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613"/>
            <a:ext cx="7416824" cy="6408737"/>
          </a:xfrm>
        </p:spPr>
      </p:pic>
      <p:sp>
        <p:nvSpPr>
          <p:cNvPr id="5" name="Текстово поле 4"/>
          <p:cNvSpPr txBox="1"/>
          <p:nvPr/>
        </p:nvSpPr>
        <p:spPr>
          <a:xfrm>
            <a:off x="1331640" y="522920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/>
              <a:t>Дигитална практика за платени от пациента </a:t>
            </a:r>
            <a:r>
              <a:rPr lang="bg-BG" b="1" dirty="0" err="1" smtClean="0"/>
              <a:t>он-лайн</a:t>
            </a:r>
            <a:r>
              <a:rPr lang="bg-BG" b="1" dirty="0" smtClean="0"/>
              <a:t> консултации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21665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Равносметката от изтеклия мандат: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4824536"/>
          </a:xfrm>
        </p:spPr>
        <p:txBody>
          <a:bodyPr>
            <a:normAutofit fontScale="77500" lnSpcReduction="20000"/>
          </a:bodyPr>
          <a:lstStyle/>
          <a:p>
            <a:r>
              <a:rPr lang="bg-BG" dirty="0" smtClean="0"/>
              <a:t>Възвърнато доверие на колегите- с УЧАСТИЕ, ПОДКРЕПА, приети </a:t>
            </a:r>
            <a:r>
              <a:rPr lang="bg-BG" b="1" dirty="0" smtClean="0"/>
              <a:t>нови 107  </a:t>
            </a:r>
            <a:r>
              <a:rPr lang="bg-BG" dirty="0" smtClean="0"/>
              <a:t>члена или </a:t>
            </a:r>
            <a:r>
              <a:rPr lang="bg-BG" b="1" dirty="0" smtClean="0">
                <a:solidFill>
                  <a:srgbClr val="FF0000"/>
                </a:solidFill>
              </a:rPr>
              <a:t>29.5% +</a:t>
            </a:r>
          </a:p>
          <a:p>
            <a:r>
              <a:rPr lang="bg-BG" dirty="0" smtClean="0"/>
              <a:t>2 проведени ефективни протеста</a:t>
            </a:r>
          </a:p>
          <a:p>
            <a:r>
              <a:rPr lang="bg-BG" dirty="0" smtClean="0"/>
              <a:t>6 организирани и проведени научно- практични конференции, без посредници.</a:t>
            </a:r>
          </a:p>
          <a:p>
            <a:r>
              <a:rPr lang="bg-BG" dirty="0" smtClean="0"/>
              <a:t>Застраховане на членовете през 2019- </a:t>
            </a:r>
            <a:r>
              <a:rPr lang="bg-BG" b="1" dirty="0" smtClean="0">
                <a:solidFill>
                  <a:srgbClr val="FF0000"/>
                </a:solidFill>
              </a:rPr>
              <a:t>138 </a:t>
            </a:r>
            <a:r>
              <a:rPr lang="bg-BG" dirty="0" smtClean="0"/>
              <a:t>бр. на преференциални цени.</a:t>
            </a:r>
          </a:p>
          <a:p>
            <a:r>
              <a:rPr lang="bg-BG" dirty="0" smtClean="0"/>
              <a:t>Изработен механизъм за подпомагане на членовете  /правилник за взаимопомощ/ и правилник за работата на УС и КК</a:t>
            </a:r>
          </a:p>
          <a:p>
            <a:r>
              <a:rPr lang="bg-BG" dirty="0" smtClean="0"/>
              <a:t>Информиране  и подпомагане при работа на всички ОПЛ / </a:t>
            </a:r>
            <a:r>
              <a:rPr lang="bg-BG" dirty="0" err="1" smtClean="0"/>
              <a:t>видеоуроци</a:t>
            </a:r>
            <a:r>
              <a:rPr lang="bg-BG" dirty="0" smtClean="0"/>
              <a:t>, интернет, срещи и др.</a:t>
            </a:r>
          </a:p>
          <a:p>
            <a:r>
              <a:rPr lang="bg-BG" dirty="0" smtClean="0"/>
              <a:t>Въведохме и извоювахме </a:t>
            </a:r>
            <a:r>
              <a:rPr lang="bg-BG" b="1" dirty="0" smtClean="0"/>
              <a:t>нови платени дейности-</a:t>
            </a:r>
            <a:r>
              <a:rPr lang="bg-BG" dirty="0" smtClean="0"/>
              <a:t> за </a:t>
            </a:r>
            <a:r>
              <a:rPr lang="bg-BG" b="1" dirty="0" smtClean="0"/>
              <a:t>мед. бележки, зелени рецепти, </a:t>
            </a:r>
            <a:r>
              <a:rPr lang="bg-BG" b="1" dirty="0" err="1" smtClean="0"/>
              <a:t>мъртвопроверителство</a:t>
            </a:r>
            <a:r>
              <a:rPr lang="bg-BG" b="1" dirty="0" smtClean="0"/>
              <a:t> , транспортни разходи и пр. дом. посещения извън графика, обслужване на </a:t>
            </a:r>
            <a:r>
              <a:rPr lang="bg-BG" b="1" dirty="0"/>
              <a:t>ч</a:t>
            </a:r>
            <a:r>
              <a:rPr lang="bg-BG" b="1" dirty="0" smtClean="0"/>
              <a:t>ужд език,  справка за здравния статус, лак ….</a:t>
            </a:r>
          </a:p>
          <a:p>
            <a:endParaRPr lang="bg-B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826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Равносметката от изтеклия мандат: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4824536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Работещ сайт </a:t>
            </a:r>
            <a:r>
              <a:rPr lang="bg-BG" dirty="0" smtClean="0"/>
              <a:t>на Дружеството с над </a:t>
            </a:r>
            <a:r>
              <a:rPr lang="bg-BG" b="1" dirty="0" smtClean="0"/>
              <a:t>43000</a:t>
            </a:r>
            <a:r>
              <a:rPr lang="bg-BG" dirty="0" smtClean="0"/>
              <a:t> посещения към днешна дата</a:t>
            </a:r>
          </a:p>
          <a:p>
            <a:r>
              <a:rPr lang="bg-BG" dirty="0" smtClean="0"/>
              <a:t>Динамична </a:t>
            </a:r>
            <a:r>
              <a:rPr lang="bg-BG" b="1" dirty="0" err="1" smtClean="0">
                <a:solidFill>
                  <a:srgbClr val="FF0000"/>
                </a:solidFill>
              </a:rPr>
              <a:t>фейсбук</a:t>
            </a:r>
            <a:r>
              <a:rPr lang="bg-BG" b="1" dirty="0" smtClean="0">
                <a:solidFill>
                  <a:srgbClr val="FF0000"/>
                </a:solidFill>
              </a:rPr>
              <a:t> страница </a:t>
            </a:r>
            <a:r>
              <a:rPr lang="bg-BG" dirty="0" smtClean="0"/>
              <a:t>с над </a:t>
            </a:r>
            <a:r>
              <a:rPr lang="bg-BG" b="1" dirty="0" smtClean="0"/>
              <a:t>670 регистрирани , от които 633</a:t>
            </a:r>
            <a:r>
              <a:rPr lang="bg-BG" dirty="0" smtClean="0"/>
              <a:t> </a:t>
            </a:r>
            <a:r>
              <a:rPr lang="bg-BG" dirty="0" smtClean="0"/>
              <a:t>активни участника:</a:t>
            </a:r>
          </a:p>
          <a:p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4" y="3717032"/>
            <a:ext cx="7459116" cy="26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227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Равносметката от изтеклия мандат: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4824536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chemeClr val="tx1"/>
                </a:solidFill>
              </a:rPr>
              <a:t>Над 70 изпратени писма до министерства, Каса и др. структури по горещи проблеми на ОПЛ</a:t>
            </a:r>
            <a:endParaRPr lang="bg-BG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bg-BG" dirty="0" smtClean="0"/>
              <a:t>  - </a:t>
            </a:r>
            <a:r>
              <a:rPr lang="bg-BG" b="1" dirty="0" smtClean="0"/>
              <a:t>Проведени 43 заседания на управителния съвет , включително  и дистанционни</a:t>
            </a:r>
          </a:p>
          <a:p>
            <a:pPr marL="68580" indent="0">
              <a:buNone/>
            </a:pPr>
            <a:r>
              <a:rPr lang="bg-BG" b="1" dirty="0" smtClean="0"/>
              <a:t>-3 общи събрания на Дружеството</a:t>
            </a:r>
          </a:p>
          <a:p>
            <a:pPr marL="68580" indent="0">
              <a:buNone/>
            </a:pPr>
            <a:r>
              <a:rPr lang="bg-BG" b="1" dirty="0" smtClean="0"/>
              <a:t>- Десетки писма изпратени към колегите с важна информация , касаеща нормативната база , НРД, указания и пр. пряко рефлектиращи върху работата на всеки ОПЛ.</a:t>
            </a:r>
            <a:endParaRPr lang="bg-BG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27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45"/>
            <a:ext cx="9144000" cy="5483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617095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Над 43 000 посещения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Създаде се нов сайт м. декември 2016г.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Равносметката от изтеклия мандат: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985668"/>
          </a:xfrm>
        </p:spPr>
        <p:txBody>
          <a:bodyPr>
            <a:normAutofit/>
          </a:bodyPr>
          <a:lstStyle/>
          <a:p>
            <a:r>
              <a:rPr lang="bg-BG" dirty="0" smtClean="0"/>
              <a:t>Колаборация със СЗОК и СРЗИ</a:t>
            </a:r>
          </a:p>
          <a:p>
            <a:r>
              <a:rPr lang="bg-BG" dirty="0" smtClean="0"/>
              <a:t>Участие на наши членове на изборни длъжности в БЛС и НСОПЛБ</a:t>
            </a:r>
          </a:p>
          <a:p>
            <a:endParaRPr lang="bg-BG" dirty="0" smtClean="0"/>
          </a:p>
          <a:p>
            <a:pPr marL="68580" indent="0">
              <a:buNone/>
            </a:pPr>
            <a:r>
              <a:rPr lang="bg-BG" b="1" dirty="0" smtClean="0"/>
              <a:t>             Не постигнахме:</a:t>
            </a:r>
          </a:p>
          <a:p>
            <a:endParaRPr lang="bg-BG" dirty="0" smtClean="0"/>
          </a:p>
          <a:p>
            <a:r>
              <a:rPr lang="bg-BG" dirty="0" smtClean="0"/>
              <a:t>Колаборация с НСОПЛБ в  стратегически и тактически  план</a:t>
            </a:r>
          </a:p>
          <a:p>
            <a:endParaRPr lang="bg-BG" dirty="0" smtClean="0"/>
          </a:p>
          <a:p>
            <a:endParaRPr lang="bg-BG" dirty="0" smtClean="0"/>
          </a:p>
          <a:p>
            <a:endParaRPr lang="bg-B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5184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         Благодарим:</a:t>
            </a:r>
            <a:r>
              <a:rPr lang="bg-BG" dirty="0" smtClean="0"/>
              <a:t/>
            </a:r>
            <a:br>
              <a:rPr lang="bg-BG" dirty="0" smtClean="0"/>
            </a:br>
            <a:endParaRPr lang="en-US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129684"/>
          </a:xfrm>
        </p:spPr>
        <p:txBody>
          <a:bodyPr/>
          <a:lstStyle/>
          <a:p>
            <a:r>
              <a:rPr lang="bg-BG" b="1" dirty="0" smtClean="0"/>
              <a:t>На УС и КК за положения труд и отделено време </a:t>
            </a:r>
          </a:p>
          <a:p>
            <a:r>
              <a:rPr lang="bg-BG" b="1" dirty="0" smtClean="0"/>
              <a:t>На всички колеги , които ни подкрепиха и избраха пътя на промените</a:t>
            </a:r>
          </a:p>
          <a:p>
            <a:r>
              <a:rPr lang="bg-BG" b="1" dirty="0" smtClean="0"/>
              <a:t>На фирмите и спонсорите на Дружеството</a:t>
            </a:r>
          </a:p>
          <a:p>
            <a:r>
              <a:rPr lang="bg-BG" b="1" dirty="0" smtClean="0"/>
              <a:t>На нашите противници, които ни направиха по- силни.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25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СИЛНИ СМЕ, КОГАТО СМЕ ЗАЕДНО!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6192688" cy="3960440"/>
          </a:xfrm>
        </p:spPr>
      </p:pic>
    </p:spTree>
    <p:extLst>
      <p:ext uri="{BB962C8B-B14F-4D97-AF65-F5344CB8AC3E}">
        <p14:creationId xmlns:p14="http://schemas.microsoft.com/office/powerpoint/2010/main" val="41790045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bg-BG" sz="4000" dirty="0"/>
          </a:p>
          <a:p>
            <a:pPr marL="68580" indent="0" algn="ctr">
              <a:buNone/>
            </a:pPr>
            <a:r>
              <a:rPr lang="bg-BG" sz="4000" b="1" dirty="0" smtClean="0">
                <a:solidFill>
                  <a:srgbClr val="FF0000"/>
                </a:solidFill>
              </a:rPr>
              <a:t>БЛАГОДАРЯ </a:t>
            </a:r>
          </a:p>
          <a:p>
            <a:pPr marL="68580" indent="0" algn="ctr">
              <a:buNone/>
            </a:pPr>
            <a:r>
              <a:rPr lang="bg-BG" sz="4000" b="1" dirty="0" smtClean="0">
                <a:solidFill>
                  <a:srgbClr val="FF0000"/>
                </a:solidFill>
              </a:rPr>
              <a:t>ЗА ВНИМАНИЕТО!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52936"/>
            <a:ext cx="1994918" cy="19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3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4" y="0"/>
            <a:ext cx="7708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332656"/>
            <a:ext cx="748895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chemeClr val="tx1"/>
                </a:solidFill>
              </a:rPr>
              <a:t>Видео- уроци </a:t>
            </a:r>
            <a:br>
              <a:rPr lang="bg-BG" b="1" dirty="0" smtClean="0">
                <a:solidFill>
                  <a:schemeClr val="tx1"/>
                </a:solidFill>
              </a:rPr>
            </a:br>
            <a:r>
              <a:rPr lang="bg-BG" b="1" dirty="0" smtClean="0">
                <a:solidFill>
                  <a:schemeClr val="tx1"/>
                </a:solidFill>
              </a:rPr>
              <a:t>за електронно отчитане в ПИС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6835145" cy="4629044"/>
          </a:xfrm>
        </p:spPr>
      </p:pic>
      <p:sp>
        <p:nvSpPr>
          <p:cNvPr id="3" name="Текстово поле 2"/>
          <p:cNvSpPr txBox="1"/>
          <p:nvPr/>
        </p:nvSpPr>
        <p:spPr>
          <a:xfrm>
            <a:off x="899592" y="158815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Отчитане с </a:t>
            </a:r>
            <a:r>
              <a:rPr lang="bg-BG" b="1" dirty="0" err="1" smtClean="0"/>
              <a:t>многоредова</a:t>
            </a:r>
            <a:r>
              <a:rPr lang="bg-BG" b="1" dirty="0" smtClean="0"/>
              <a:t> фактура , корекции, подаване на отчет по чл.37…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20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864096"/>
          </a:xfrm>
        </p:spPr>
        <p:txBody>
          <a:bodyPr>
            <a:norm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 2016 година: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72816"/>
            <a:ext cx="6777317" cy="4059813"/>
          </a:xfrm>
        </p:spPr>
        <p:txBody>
          <a:bodyPr>
            <a:normAutofit fontScale="55000" lnSpcReduction="20000"/>
          </a:bodyPr>
          <a:lstStyle/>
          <a:p>
            <a:r>
              <a:rPr lang="bg-BG" dirty="0" smtClean="0"/>
              <a:t>Успешен старт, регистрация и вписване</a:t>
            </a:r>
          </a:p>
          <a:p>
            <a:r>
              <a:rPr lang="bg-BG" dirty="0" smtClean="0"/>
              <a:t>Успешна първа конференция</a:t>
            </a:r>
          </a:p>
          <a:p>
            <a:r>
              <a:rPr lang="bg-BG" dirty="0" smtClean="0"/>
              <a:t>Активна работа на УС и КК</a:t>
            </a:r>
          </a:p>
          <a:p>
            <a:r>
              <a:rPr lang="bg-BG" dirty="0" smtClean="0"/>
              <a:t>Нов, работещ сайт на Дружеството</a:t>
            </a:r>
          </a:p>
          <a:p>
            <a:r>
              <a:rPr lang="en-US" b="1" dirty="0" err="1"/>
              <a:t>Закупени</a:t>
            </a:r>
            <a:r>
              <a:rPr lang="en-US" b="1" dirty="0"/>
              <a:t> </a:t>
            </a:r>
            <a:r>
              <a:rPr lang="en-US" b="1" dirty="0" err="1"/>
              <a:t>за</a:t>
            </a:r>
            <a:r>
              <a:rPr lang="en-US" b="1" dirty="0"/>
              <a:t> </a:t>
            </a:r>
            <a:r>
              <a:rPr lang="en-US" b="1" dirty="0" err="1"/>
              <a:t>работата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дружеството</a:t>
            </a:r>
            <a:r>
              <a:rPr lang="en-US" b="1" dirty="0"/>
              <a:t>:</a:t>
            </a:r>
            <a:endParaRPr lang="en-US" dirty="0"/>
          </a:p>
          <a:p>
            <a:pPr lvl="0"/>
            <a:r>
              <a:rPr lang="bg-BG" b="1" dirty="0"/>
              <a:t>Електронен подпис на дружеството за 3 години </a:t>
            </a:r>
            <a:endParaRPr lang="en-US" dirty="0"/>
          </a:p>
          <a:p>
            <a:pPr lvl="0"/>
            <a:r>
              <a:rPr lang="bg-BG" b="1" dirty="0" smtClean="0"/>
              <a:t>Мултимедиен </a:t>
            </a:r>
            <a:r>
              <a:rPr lang="bg-BG" b="1" dirty="0"/>
              <a:t>проектор </a:t>
            </a:r>
            <a:endParaRPr lang="en-US" dirty="0"/>
          </a:p>
          <a:p>
            <a:pPr lvl="0"/>
            <a:r>
              <a:rPr lang="bg-BG" b="1" dirty="0"/>
              <a:t>Принтер лазерен </a:t>
            </a:r>
            <a:endParaRPr lang="en-US" dirty="0"/>
          </a:p>
          <a:p>
            <a:pPr lvl="0"/>
            <a:r>
              <a:rPr lang="bg-BG" b="1" dirty="0" err="1"/>
              <a:t>Презентатор</a:t>
            </a:r>
            <a:r>
              <a:rPr lang="bg-BG" b="1" dirty="0"/>
              <a:t> </a:t>
            </a:r>
            <a:endParaRPr lang="en-US" dirty="0"/>
          </a:p>
          <a:p>
            <a:r>
              <a:rPr lang="bg-BG" b="1" dirty="0"/>
              <a:t>Прекратени са неизгодни договори с </a:t>
            </a:r>
            <a:r>
              <a:rPr lang="bg-BG" b="1" dirty="0" smtClean="0"/>
              <a:t>г-н </a:t>
            </a:r>
            <a:r>
              <a:rPr lang="bg-BG" b="1" dirty="0" err="1" smtClean="0"/>
              <a:t>Шипчанов</a:t>
            </a:r>
            <a:r>
              <a:rPr lang="bg-BG" b="1" dirty="0" smtClean="0"/>
              <a:t> </a:t>
            </a:r>
            <a:r>
              <a:rPr lang="bg-BG" b="1" dirty="0"/>
              <a:t>/1200 </a:t>
            </a:r>
            <a:r>
              <a:rPr lang="bg-BG" b="1" dirty="0" smtClean="0"/>
              <a:t>годишно и психоложки - 3000 </a:t>
            </a:r>
            <a:r>
              <a:rPr lang="bg-BG" b="1" dirty="0"/>
              <a:t>лева </a:t>
            </a:r>
            <a:r>
              <a:rPr lang="bg-BG" b="1" dirty="0" smtClean="0"/>
              <a:t>годишно</a:t>
            </a:r>
            <a:r>
              <a:rPr lang="bg-BG" b="1" dirty="0"/>
              <a:t> </a:t>
            </a:r>
            <a:endParaRPr lang="en-US" dirty="0"/>
          </a:p>
          <a:p>
            <a:r>
              <a:rPr lang="bg-BG" b="1" dirty="0" smtClean="0"/>
              <a:t> </a:t>
            </a:r>
            <a:r>
              <a:rPr lang="bg-BG" b="1" dirty="0"/>
              <a:t>П</a:t>
            </a:r>
            <a:r>
              <a:rPr lang="bg-BG" b="1" dirty="0" smtClean="0"/>
              <a:t>латен </a:t>
            </a:r>
            <a:r>
              <a:rPr lang="bg-BG" b="1" dirty="0"/>
              <a:t>корпоративен данък над 700 лв.  за 2016 г</a:t>
            </a:r>
            <a:endParaRPr lang="en-US" dirty="0"/>
          </a:p>
          <a:p>
            <a:endParaRPr lang="bg-BG" dirty="0" smtClean="0"/>
          </a:p>
          <a:p>
            <a:pPr marL="68580" indent="0">
              <a:buNone/>
            </a:pPr>
            <a:r>
              <a:rPr lang="bg-BG" b="1" dirty="0" smtClean="0"/>
              <a:t>                              Заявка за:</a:t>
            </a:r>
          </a:p>
          <a:p>
            <a:r>
              <a:rPr lang="bg-BG" dirty="0" smtClean="0"/>
              <a:t>Възстановяване на работата на УС на  Дружеството</a:t>
            </a:r>
          </a:p>
          <a:p>
            <a:r>
              <a:rPr lang="bg-BG" dirty="0" smtClean="0"/>
              <a:t>Възстановяване на връзките с членовете – информиране по електронна поща , сайт, </a:t>
            </a:r>
            <a:r>
              <a:rPr lang="bg-BG" dirty="0" err="1" smtClean="0"/>
              <a:t>фейсбук</a:t>
            </a:r>
            <a:r>
              <a:rPr lang="bg-BG" dirty="0" smtClean="0"/>
              <a:t> , видео- уроци, конференция и др.</a:t>
            </a:r>
          </a:p>
          <a:p>
            <a:pPr marL="68580" indent="0">
              <a:buNone/>
            </a:pPr>
            <a:endParaRPr lang="bg-BG" dirty="0"/>
          </a:p>
          <a:p>
            <a:r>
              <a:rPr lang="bg-BG" dirty="0" smtClean="0"/>
              <a:t>Нови надежди… </a:t>
            </a:r>
          </a:p>
          <a:p>
            <a:pPr marL="68580" indent="0">
              <a:buNone/>
            </a:pPr>
            <a:r>
              <a:rPr lang="bg-BG" sz="3000" b="1" dirty="0" smtClean="0"/>
              <a:t>                            Силни сме , когато сме заедно!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2564904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7200" b="1" dirty="0" smtClean="0">
                <a:solidFill>
                  <a:srgbClr val="FF0000"/>
                </a:solidFill>
              </a:rPr>
              <a:t>2017</a:t>
            </a:r>
            <a:r>
              <a:rPr lang="bg-BG" sz="7200" b="1" dirty="0" smtClean="0"/>
              <a:t> година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7294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476672"/>
            <a:ext cx="6777317" cy="6048672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bg-BG" sz="4600" b="1" dirty="0" smtClean="0">
                <a:solidFill>
                  <a:srgbClr val="FF0000"/>
                </a:solidFill>
              </a:rPr>
              <a:t>             Януари 2017:</a:t>
            </a:r>
          </a:p>
          <a:p>
            <a:pPr marL="68580" indent="0">
              <a:buNone/>
            </a:pPr>
            <a:endParaRPr lang="bg-BG" sz="1700" b="1" dirty="0" smtClean="0"/>
          </a:p>
          <a:p>
            <a:r>
              <a:rPr lang="bg-BG" sz="1700" b="1" dirty="0" smtClean="0"/>
              <a:t>Изх</a:t>
            </a:r>
            <a:r>
              <a:rPr lang="bg-BG" sz="1700" b="1" dirty="0"/>
              <a:t>. № 1/29.12.2016г.</a:t>
            </a:r>
          </a:p>
          <a:p>
            <a:r>
              <a:rPr lang="bg-BG" sz="1700" b="1" dirty="0"/>
              <a:t>ДО: Д-Р ПЕТЪР МОСКОВ</a:t>
            </a:r>
          </a:p>
          <a:p>
            <a:r>
              <a:rPr lang="bg-BG" sz="1700" b="1" dirty="0"/>
              <a:t>МИНИСТЪР НА ЗДРАВЕОПАЗВАНЕТО</a:t>
            </a:r>
          </a:p>
          <a:p>
            <a:r>
              <a:rPr lang="bg-BG" sz="1700" b="1" dirty="0"/>
              <a:t>Копие ДО:</a:t>
            </a:r>
          </a:p>
          <a:p>
            <a:r>
              <a:rPr lang="bg-BG" sz="1700" b="1" dirty="0"/>
              <a:t>Д-Р ВЕНЦИСЛАВ ГРОЗЕВ</a:t>
            </a:r>
          </a:p>
          <a:p>
            <a:r>
              <a:rPr lang="bg-BG" sz="1700" b="1" dirty="0"/>
              <a:t>ПРЕДСЕДАТЕЛ НА </a:t>
            </a:r>
            <a:r>
              <a:rPr lang="bg-BG" sz="1700" b="1" dirty="0" smtClean="0"/>
              <a:t>БЛС</a:t>
            </a:r>
          </a:p>
          <a:p>
            <a:endParaRPr lang="bg-BG" sz="1700" b="1" dirty="0"/>
          </a:p>
          <a:p>
            <a:r>
              <a:rPr lang="ru-RU" b="1" dirty="0"/>
              <a:t>ОТНОСНО: Частично </a:t>
            </a:r>
            <a:r>
              <a:rPr lang="ru-RU" b="1" dirty="0" err="1"/>
              <a:t>изплащане</a:t>
            </a:r>
            <a:r>
              <a:rPr lang="ru-RU" b="1" dirty="0"/>
              <a:t> на </a:t>
            </a:r>
            <a:r>
              <a:rPr lang="ru-RU" b="1" dirty="0" err="1"/>
              <a:t>сумите</a:t>
            </a:r>
            <a:r>
              <a:rPr lang="ru-RU" b="1" dirty="0"/>
              <a:t> по чл.37 от ЗЗО </a:t>
            </a:r>
            <a:r>
              <a:rPr lang="ru-RU" b="1" dirty="0" err="1"/>
              <a:t>дължими</a:t>
            </a:r>
            <a:r>
              <a:rPr lang="ru-RU" b="1" dirty="0"/>
              <a:t> за м.10.2016г. на</a:t>
            </a:r>
          </a:p>
          <a:p>
            <a:r>
              <a:rPr lang="ru-RU" b="1" dirty="0" err="1"/>
              <a:t>Общопрактикуващите</a:t>
            </a:r>
            <a:r>
              <a:rPr lang="ru-RU" b="1" dirty="0"/>
              <a:t> лекари от гр. </a:t>
            </a:r>
            <a:r>
              <a:rPr lang="ru-RU" b="1" dirty="0" smtClean="0"/>
              <a:t>София</a:t>
            </a:r>
          </a:p>
          <a:p>
            <a:endParaRPr lang="ru-RU" b="1" dirty="0"/>
          </a:p>
          <a:p>
            <a:r>
              <a:rPr lang="bg-BG" b="1" dirty="0"/>
              <a:t>Г-н Министър,</a:t>
            </a:r>
          </a:p>
          <a:p>
            <a:r>
              <a:rPr lang="ru-RU" b="1" dirty="0" err="1"/>
              <a:t>През</a:t>
            </a:r>
            <a:r>
              <a:rPr lang="ru-RU" b="1" dirty="0"/>
              <a:t> </a:t>
            </a:r>
            <a:r>
              <a:rPr lang="ru-RU" b="1" dirty="0" err="1"/>
              <a:t>месец</a:t>
            </a:r>
            <a:r>
              <a:rPr lang="ru-RU" b="1" dirty="0"/>
              <a:t> </a:t>
            </a:r>
            <a:r>
              <a:rPr lang="ru-RU" b="1" dirty="0" err="1"/>
              <a:t>Декември</a:t>
            </a:r>
            <a:r>
              <a:rPr lang="ru-RU" b="1" dirty="0"/>
              <a:t> 2016 година на </a:t>
            </a:r>
            <a:r>
              <a:rPr lang="ru-RU" b="1" dirty="0" err="1"/>
              <a:t>Общопрактикуващите</a:t>
            </a:r>
            <a:r>
              <a:rPr lang="ru-RU" b="1" dirty="0"/>
              <a:t> лекари в гр. София </a:t>
            </a:r>
            <a:r>
              <a:rPr lang="ru-RU" b="1" dirty="0" err="1"/>
              <a:t>са</a:t>
            </a:r>
            <a:endParaRPr lang="ru-RU" b="1" dirty="0"/>
          </a:p>
          <a:p>
            <a:r>
              <a:rPr lang="ru-RU" b="1" dirty="0" err="1"/>
              <a:t>преведени</a:t>
            </a:r>
            <a:r>
              <a:rPr lang="ru-RU" b="1" dirty="0"/>
              <a:t>/</a:t>
            </a:r>
            <a:r>
              <a:rPr lang="ru-RU" b="1" dirty="0" err="1"/>
              <a:t>изплатени</a:t>
            </a:r>
            <a:r>
              <a:rPr lang="ru-RU" b="1" dirty="0"/>
              <a:t> частично </a:t>
            </a:r>
            <a:r>
              <a:rPr lang="ru-RU" b="1" dirty="0" err="1"/>
              <a:t>дължими</a:t>
            </a:r>
            <a:r>
              <a:rPr lang="ru-RU" b="1" dirty="0"/>
              <a:t> и </a:t>
            </a:r>
            <a:r>
              <a:rPr lang="ru-RU" b="1" dirty="0" err="1"/>
              <a:t>фактурирани</a:t>
            </a:r>
            <a:r>
              <a:rPr lang="ru-RU" b="1" dirty="0"/>
              <a:t> </a:t>
            </a:r>
            <a:r>
              <a:rPr lang="ru-RU" b="1" dirty="0" err="1"/>
              <a:t>суми</a:t>
            </a:r>
            <a:r>
              <a:rPr lang="ru-RU" b="1" dirty="0"/>
              <a:t> по чл.37 от ЗЗО за м.</a:t>
            </a:r>
          </a:p>
          <a:p>
            <a:r>
              <a:rPr lang="bg-BG" b="1" dirty="0"/>
              <a:t>Октомври 2016г.</a:t>
            </a:r>
          </a:p>
          <a:p>
            <a:r>
              <a:rPr lang="ru-RU" b="1" dirty="0" err="1"/>
              <a:t>Във</a:t>
            </a:r>
            <a:r>
              <a:rPr lang="ru-RU" b="1" dirty="0"/>
              <a:t> </a:t>
            </a:r>
            <a:r>
              <a:rPr lang="ru-RU" b="1" dirty="0" err="1"/>
              <a:t>връзка</a:t>
            </a:r>
            <a:r>
              <a:rPr lang="ru-RU" b="1" dirty="0"/>
              <a:t> с </a:t>
            </a:r>
            <a:r>
              <a:rPr lang="ru-RU" b="1" dirty="0" err="1"/>
              <a:t>така</a:t>
            </a:r>
            <a:r>
              <a:rPr lang="ru-RU" b="1" dirty="0"/>
              <a:t> </a:t>
            </a:r>
            <a:r>
              <a:rPr lang="ru-RU" b="1" dirty="0" err="1"/>
              <a:t>създадената</a:t>
            </a:r>
            <a:r>
              <a:rPr lang="ru-RU" b="1" dirty="0"/>
              <a:t> </a:t>
            </a:r>
            <a:r>
              <a:rPr lang="ru-RU" b="1" dirty="0" err="1"/>
              <a:t>финансова</a:t>
            </a:r>
            <a:r>
              <a:rPr lang="ru-RU" b="1" dirty="0"/>
              <a:t> ситуация </a:t>
            </a:r>
            <a:r>
              <a:rPr lang="ru-RU" b="1" dirty="0" err="1"/>
              <a:t>настояваме</a:t>
            </a:r>
            <a:r>
              <a:rPr lang="ru-RU" b="1" dirty="0"/>
              <a:t> за Ваше становище и</a:t>
            </a:r>
          </a:p>
          <a:p>
            <a:r>
              <a:rPr lang="ru-RU" b="1" dirty="0"/>
              <a:t>своевременно </a:t>
            </a:r>
            <a:r>
              <a:rPr lang="ru-RU" b="1" dirty="0" err="1"/>
              <a:t>решаване</a:t>
            </a:r>
            <a:r>
              <a:rPr lang="ru-RU" b="1" dirty="0"/>
              <a:t> на </a:t>
            </a:r>
            <a:r>
              <a:rPr lang="ru-RU" b="1" dirty="0" err="1"/>
              <a:t>възникналия</a:t>
            </a:r>
            <a:r>
              <a:rPr lang="ru-RU" b="1" dirty="0"/>
              <a:t> проблем.</a:t>
            </a:r>
          </a:p>
          <a:p>
            <a:r>
              <a:rPr lang="bg-BG" b="1" dirty="0"/>
              <a:t>29.12.2106г.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fontScale="25000" lnSpcReduction="20000"/>
          </a:bodyPr>
          <a:lstStyle/>
          <a:p>
            <a:r>
              <a:rPr lang="ru-RU" b="1" u="sng" dirty="0"/>
              <a:t>№3/ 30.01.2017г ДО: д-р ВЕНЦИСЛАВ ГРОЗЕВ,</a:t>
            </a:r>
          </a:p>
          <a:p>
            <a:r>
              <a:rPr lang="bg-BG" b="1" u="sng" dirty="0"/>
              <a:t>Председател на БЛС</a:t>
            </a:r>
          </a:p>
          <a:p>
            <a:r>
              <a:rPr lang="bg-BG" b="1" u="sng" dirty="0"/>
              <a:t>Чрез: БЛС- Столична колегия</a:t>
            </a:r>
          </a:p>
          <a:p>
            <a:r>
              <a:rPr lang="bg-BG" b="1" u="sng" dirty="0"/>
              <a:t>ОТВОРЕНО </a:t>
            </a:r>
            <a:r>
              <a:rPr lang="bg-BG" b="1" u="sng" dirty="0" smtClean="0"/>
              <a:t>ПИСМО</a:t>
            </a:r>
          </a:p>
          <a:p>
            <a:endParaRPr lang="bg-BG" b="1" u="sng" dirty="0"/>
          </a:p>
          <a:p>
            <a:r>
              <a:rPr lang="ru-RU" sz="4900" b="1" u="sng" dirty="0" err="1"/>
              <a:t>Относно</a:t>
            </a:r>
            <a:r>
              <a:rPr lang="ru-RU" sz="4900" b="1" dirty="0"/>
              <a:t>: </a:t>
            </a:r>
            <a:r>
              <a:rPr lang="ru-RU" sz="4900" b="1" dirty="0" err="1"/>
              <a:t>искане</a:t>
            </a:r>
            <a:r>
              <a:rPr lang="ru-RU" sz="4900" b="1" dirty="0"/>
              <a:t> изх.№3/26.01.2017г. </a:t>
            </a:r>
            <a:r>
              <a:rPr lang="ru-RU" sz="4900" b="1" dirty="0" err="1"/>
              <a:t>поставено</a:t>
            </a:r>
            <a:r>
              <a:rPr lang="ru-RU" sz="4900" b="1" dirty="0"/>
              <a:t> от </a:t>
            </a:r>
            <a:r>
              <a:rPr lang="ru-RU" sz="4900" b="1" dirty="0" err="1"/>
              <a:t>проф.д</a:t>
            </a:r>
            <a:r>
              <a:rPr lang="ru-RU" sz="4900" b="1" dirty="0"/>
              <a:t>-р </a:t>
            </a:r>
            <a:r>
              <a:rPr lang="ru-RU" sz="4900" b="1" dirty="0" err="1"/>
              <a:t>Арман</a:t>
            </a:r>
            <a:r>
              <a:rPr lang="ru-RU" sz="4900" b="1" dirty="0"/>
              <a:t> </a:t>
            </a:r>
            <a:r>
              <a:rPr lang="ru-RU" sz="4900" b="1" dirty="0" err="1"/>
              <a:t>Постиджиян</a:t>
            </a:r>
            <a:r>
              <a:rPr lang="ru-RU" sz="4900" b="1" dirty="0"/>
              <a:t> в </a:t>
            </a:r>
            <a:r>
              <a:rPr lang="ru-RU" sz="4900" b="1" dirty="0" err="1"/>
              <a:t>качеството</a:t>
            </a:r>
            <a:r>
              <a:rPr lang="ru-RU" sz="4900" b="1" dirty="0"/>
              <a:t> на </a:t>
            </a:r>
            <a:r>
              <a:rPr lang="ru-RU" sz="4900" b="1" dirty="0" err="1"/>
              <a:t>Председател</a:t>
            </a:r>
            <a:endParaRPr lang="ru-RU" sz="4900" b="1" dirty="0"/>
          </a:p>
          <a:p>
            <a:r>
              <a:rPr lang="ru-RU" sz="4900" b="1" dirty="0"/>
              <a:t>на </a:t>
            </a:r>
            <a:r>
              <a:rPr lang="ru-RU" sz="4900" b="1" dirty="0" err="1"/>
              <a:t>дружеството</a:t>
            </a:r>
            <a:r>
              <a:rPr lang="ru-RU" sz="4900" b="1" dirty="0"/>
              <a:t> на </a:t>
            </a:r>
            <a:r>
              <a:rPr lang="ru-RU" sz="4900" b="1" dirty="0" err="1"/>
              <a:t>кардиолозите</a:t>
            </a:r>
            <a:r>
              <a:rPr lang="ru-RU" sz="4900" b="1" dirty="0"/>
              <a:t> в </a:t>
            </a:r>
            <a:r>
              <a:rPr lang="ru-RU" sz="4900" b="1" dirty="0" err="1"/>
              <a:t>България</a:t>
            </a:r>
            <a:r>
              <a:rPr lang="ru-RU" sz="4900" b="1" dirty="0"/>
              <a:t> до БЛС </a:t>
            </a:r>
            <a:endParaRPr lang="ru-RU" sz="4900" b="1" dirty="0" smtClean="0"/>
          </a:p>
          <a:p>
            <a:r>
              <a:rPr lang="ru-RU" sz="8000" b="1" dirty="0" smtClean="0">
                <a:solidFill>
                  <a:srgbClr val="FF0000"/>
                </a:solidFill>
              </a:rPr>
              <a:t>за </a:t>
            </a:r>
            <a:r>
              <a:rPr lang="ru-RU" sz="8000" b="1" dirty="0" err="1">
                <a:solidFill>
                  <a:srgbClr val="FF0000"/>
                </a:solidFill>
              </a:rPr>
              <a:t>въвеждане</a:t>
            </a:r>
            <a:r>
              <a:rPr lang="ru-RU" sz="8000" b="1" dirty="0">
                <a:solidFill>
                  <a:srgbClr val="FF0000"/>
                </a:solidFill>
              </a:rPr>
              <a:t> на </a:t>
            </a:r>
            <a:r>
              <a:rPr lang="ru-RU" sz="8000" b="1" dirty="0" err="1">
                <a:solidFill>
                  <a:srgbClr val="FF0000"/>
                </a:solidFill>
              </a:rPr>
              <a:t>задължително</a:t>
            </a:r>
            <a:r>
              <a:rPr lang="ru-RU" sz="8000" b="1" dirty="0">
                <a:solidFill>
                  <a:srgbClr val="FF0000"/>
                </a:solidFill>
              </a:rPr>
              <a:t> </a:t>
            </a:r>
            <a:r>
              <a:rPr lang="ru-RU" sz="8000" b="1" dirty="0" err="1">
                <a:solidFill>
                  <a:srgbClr val="FF0000"/>
                </a:solidFill>
              </a:rPr>
              <a:t>насочване</a:t>
            </a:r>
            <a:r>
              <a:rPr lang="ru-RU" sz="8000" b="1" dirty="0">
                <a:solidFill>
                  <a:srgbClr val="FF0000"/>
                </a:solidFill>
              </a:rPr>
              <a:t> от ОПЛ </a:t>
            </a:r>
            <a:r>
              <a:rPr lang="ru-RU" sz="8000" b="1" dirty="0" err="1">
                <a:solidFill>
                  <a:srgbClr val="FF0000"/>
                </a:solidFill>
              </a:rPr>
              <a:t>към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bg-BG" sz="8000" b="1" dirty="0">
                <a:solidFill>
                  <a:srgbClr val="FF0000"/>
                </a:solidFill>
              </a:rPr>
              <a:t>кардиолог за диспансерни </a:t>
            </a:r>
            <a:r>
              <a:rPr lang="bg-BG" sz="8000" b="1" dirty="0" smtClean="0">
                <a:solidFill>
                  <a:srgbClr val="FF0000"/>
                </a:solidFill>
              </a:rPr>
              <a:t>консултации</a:t>
            </a:r>
          </a:p>
          <a:p>
            <a:endParaRPr lang="bg-BG" b="1" dirty="0"/>
          </a:p>
          <a:p>
            <a:r>
              <a:rPr lang="ru-RU" sz="4200" b="1" dirty="0" err="1">
                <a:solidFill>
                  <a:srgbClr val="FF0000"/>
                </a:solidFill>
              </a:rPr>
              <a:t>Ние</a:t>
            </a:r>
            <a:r>
              <a:rPr lang="ru-RU" sz="4200" b="1" dirty="0">
                <a:solidFill>
                  <a:srgbClr val="FF0000"/>
                </a:solidFill>
              </a:rPr>
              <a:t>, </a:t>
            </a:r>
            <a:r>
              <a:rPr lang="ru-RU" sz="4200" b="1" dirty="0" err="1">
                <a:solidFill>
                  <a:srgbClr val="FF0000"/>
                </a:solidFill>
              </a:rPr>
              <a:t>общопрактикуващите</a:t>
            </a:r>
            <a:r>
              <a:rPr lang="ru-RU" sz="4200" b="1" dirty="0">
                <a:solidFill>
                  <a:srgbClr val="FF0000"/>
                </a:solidFill>
              </a:rPr>
              <a:t> лекари от град София категорично не </a:t>
            </a:r>
            <a:r>
              <a:rPr lang="ru-RU" sz="4200" b="1" dirty="0" err="1">
                <a:solidFill>
                  <a:srgbClr val="FF0000"/>
                </a:solidFill>
              </a:rPr>
              <a:t>подкрепяме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err="1">
                <a:solidFill>
                  <a:srgbClr val="FF0000"/>
                </a:solidFill>
              </a:rPr>
              <a:t>отправеното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err="1">
                <a:solidFill>
                  <a:srgbClr val="FF0000"/>
                </a:solidFill>
              </a:rPr>
              <a:t>искане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smtClean="0">
                <a:solidFill>
                  <a:srgbClr val="FF0000"/>
                </a:solidFill>
              </a:rPr>
              <a:t>за  </a:t>
            </a:r>
            <a:r>
              <a:rPr lang="ru-RU" sz="4200" b="1" dirty="0" err="1" smtClean="0">
                <a:solidFill>
                  <a:srgbClr val="FF0000"/>
                </a:solidFill>
              </a:rPr>
              <a:t>въвеждане</a:t>
            </a:r>
            <a:r>
              <a:rPr lang="ru-RU" sz="4200" b="1" dirty="0" smtClean="0">
                <a:solidFill>
                  <a:srgbClr val="FF0000"/>
                </a:solidFill>
              </a:rPr>
              <a:t> </a:t>
            </a:r>
            <a:r>
              <a:rPr lang="ru-RU" sz="4200" b="1" dirty="0">
                <a:solidFill>
                  <a:srgbClr val="FF0000"/>
                </a:solidFill>
              </a:rPr>
              <a:t>на </a:t>
            </a:r>
            <a:r>
              <a:rPr lang="ru-RU" sz="4200" b="1" dirty="0" err="1">
                <a:solidFill>
                  <a:srgbClr val="FF0000"/>
                </a:solidFill>
              </a:rPr>
              <a:t>задължителни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err="1">
                <a:solidFill>
                  <a:srgbClr val="FF0000"/>
                </a:solidFill>
              </a:rPr>
              <a:t>консултации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err="1">
                <a:solidFill>
                  <a:srgbClr val="FF0000"/>
                </a:solidFill>
              </a:rPr>
              <a:t>защото</a:t>
            </a:r>
            <a:r>
              <a:rPr lang="ru-RU" sz="4200" b="1" dirty="0">
                <a:solidFill>
                  <a:srgbClr val="FF0000"/>
                </a:solidFill>
              </a:rPr>
              <a:t>:</a:t>
            </a:r>
          </a:p>
          <a:p>
            <a:r>
              <a:rPr lang="ru-RU" sz="4200" b="1" dirty="0"/>
              <a:t>1. </a:t>
            </a:r>
            <a:r>
              <a:rPr lang="ru-RU" sz="4200" b="1" dirty="0" err="1">
                <a:solidFill>
                  <a:srgbClr val="FF0000"/>
                </a:solidFill>
              </a:rPr>
              <a:t>Ние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err="1">
                <a:solidFill>
                  <a:srgbClr val="FF0000"/>
                </a:solidFill>
              </a:rPr>
              <a:t>сме</a:t>
            </a:r>
            <a:r>
              <a:rPr lang="ru-RU" sz="4200" b="1" dirty="0">
                <a:solidFill>
                  <a:srgbClr val="FF0000"/>
                </a:solidFill>
              </a:rPr>
              <a:t> лекари- </a:t>
            </a:r>
            <a:r>
              <a:rPr lang="ru-RU" sz="4200" b="1" dirty="0" err="1">
                <a:solidFill>
                  <a:srgbClr val="FF0000"/>
                </a:solidFill>
              </a:rPr>
              <a:t>специалисти</a:t>
            </a:r>
            <a:r>
              <a:rPr lang="ru-RU" sz="4200" b="1" dirty="0"/>
              <a:t> с </a:t>
            </a:r>
            <a:r>
              <a:rPr lang="ru-RU" sz="4200" b="1" dirty="0" err="1"/>
              <a:t>една</a:t>
            </a:r>
            <a:r>
              <a:rPr lang="ru-RU" sz="4200" b="1" dirty="0"/>
              <a:t> и </a:t>
            </a:r>
            <a:r>
              <a:rPr lang="ru-RU" sz="4200" b="1" dirty="0" err="1"/>
              <a:t>повече</a:t>
            </a:r>
            <a:r>
              <a:rPr lang="ru-RU" sz="4200" b="1" dirty="0"/>
              <a:t> от </a:t>
            </a:r>
            <a:r>
              <a:rPr lang="ru-RU" sz="4200" b="1" dirty="0" err="1"/>
              <a:t>една</a:t>
            </a:r>
            <a:r>
              <a:rPr lang="ru-RU" sz="4200" b="1" dirty="0"/>
              <a:t> </a:t>
            </a:r>
            <a:r>
              <a:rPr lang="ru-RU" sz="4200" b="1" dirty="0" err="1"/>
              <a:t>клинични</a:t>
            </a:r>
            <a:r>
              <a:rPr lang="ru-RU" sz="4200" b="1" dirty="0"/>
              <a:t> </a:t>
            </a:r>
            <a:r>
              <a:rPr lang="ru-RU" sz="4200" b="1" dirty="0" err="1"/>
              <a:t>специалности</a:t>
            </a:r>
            <a:r>
              <a:rPr lang="ru-RU" sz="4200" b="1" dirty="0"/>
              <a:t> и </a:t>
            </a:r>
            <a:r>
              <a:rPr lang="ru-RU" sz="4200" b="1" dirty="0" err="1"/>
              <a:t>дългогодишен</a:t>
            </a:r>
            <a:r>
              <a:rPr lang="ru-RU" sz="4200" b="1" dirty="0"/>
              <a:t> опит.</a:t>
            </a:r>
          </a:p>
          <a:p>
            <a:r>
              <a:rPr lang="ru-RU" sz="4200" b="1" dirty="0" err="1"/>
              <a:t>Необходимостта</a:t>
            </a:r>
            <a:r>
              <a:rPr lang="ru-RU" sz="4200" b="1" dirty="0"/>
              <a:t> от </a:t>
            </a:r>
            <a:r>
              <a:rPr lang="ru-RU" sz="4200" b="1" dirty="0" err="1"/>
              <a:t>задължителна</a:t>
            </a:r>
            <a:r>
              <a:rPr lang="ru-RU" sz="4200" b="1" dirty="0"/>
              <a:t> </a:t>
            </a:r>
            <a:r>
              <a:rPr lang="ru-RU" sz="4200" b="1" dirty="0" err="1"/>
              <a:t>диспансерна</a:t>
            </a:r>
            <a:r>
              <a:rPr lang="ru-RU" sz="4200" b="1" dirty="0"/>
              <a:t> ежегодна </a:t>
            </a:r>
            <a:r>
              <a:rPr lang="ru-RU" sz="4200" b="1" dirty="0" err="1"/>
              <a:t>консултативната</a:t>
            </a:r>
            <a:r>
              <a:rPr lang="ru-RU" sz="4200" b="1" dirty="0"/>
              <a:t> </a:t>
            </a:r>
            <a:r>
              <a:rPr lang="ru-RU" sz="4200" b="1" dirty="0" err="1"/>
              <a:t>помощ</a:t>
            </a:r>
            <a:r>
              <a:rPr lang="ru-RU" sz="4200" b="1" dirty="0"/>
              <a:t> , </a:t>
            </a:r>
            <a:r>
              <a:rPr lang="ru-RU" sz="4200" b="1" dirty="0" err="1" smtClean="0"/>
              <a:t>доколкото</a:t>
            </a:r>
            <a:r>
              <a:rPr lang="ru-RU" sz="4200" b="1" dirty="0"/>
              <a:t> </a:t>
            </a:r>
            <a:r>
              <a:rPr lang="ru-RU" sz="4200" b="1" dirty="0" err="1" smtClean="0"/>
              <a:t>пациентите</a:t>
            </a:r>
            <a:r>
              <a:rPr lang="ru-RU" sz="4200" b="1" dirty="0" smtClean="0"/>
              <a:t> </a:t>
            </a:r>
            <a:r>
              <a:rPr lang="ru-RU" sz="4200" b="1" dirty="0"/>
              <a:t>ни се </a:t>
            </a:r>
            <a:r>
              <a:rPr lang="ru-RU" sz="4200" b="1" dirty="0" err="1"/>
              <a:t>нуждаят</a:t>
            </a:r>
            <a:r>
              <a:rPr lang="ru-RU" sz="4200" b="1" dirty="0"/>
              <a:t> от </a:t>
            </a:r>
            <a:r>
              <a:rPr lang="ru-RU" sz="4200" b="1" dirty="0" err="1"/>
              <a:t>такава</a:t>
            </a:r>
            <a:r>
              <a:rPr lang="ru-RU" sz="4200" b="1" dirty="0"/>
              <a:t>, </a:t>
            </a:r>
            <a:r>
              <a:rPr lang="ru-RU" sz="4200" b="1" dirty="0" err="1"/>
              <a:t>може</a:t>
            </a:r>
            <a:r>
              <a:rPr lang="ru-RU" sz="4200" b="1" dirty="0"/>
              <a:t> да </a:t>
            </a:r>
            <a:r>
              <a:rPr lang="ru-RU" sz="4200" b="1" dirty="0" err="1"/>
              <a:t>бъде</a:t>
            </a:r>
            <a:r>
              <a:rPr lang="ru-RU" sz="4200" b="1" dirty="0"/>
              <a:t> </a:t>
            </a:r>
            <a:r>
              <a:rPr lang="ru-RU" sz="4200" b="1" dirty="0" err="1"/>
              <a:t>преценена</a:t>
            </a:r>
            <a:r>
              <a:rPr lang="ru-RU" sz="4200" b="1" dirty="0"/>
              <a:t> от нас, в </a:t>
            </a:r>
            <a:r>
              <a:rPr lang="ru-RU" sz="4200" b="1" dirty="0" err="1"/>
              <a:t>съответствие</a:t>
            </a:r>
            <a:r>
              <a:rPr lang="ru-RU" sz="4200" b="1" dirty="0"/>
              <a:t> с </a:t>
            </a:r>
            <a:r>
              <a:rPr lang="ru-RU" sz="4200" b="1" dirty="0" err="1" smtClean="0"/>
              <a:t>Наредба</a:t>
            </a:r>
            <a:r>
              <a:rPr lang="ru-RU" sz="4200" b="1" dirty="0"/>
              <a:t> </a:t>
            </a:r>
            <a:r>
              <a:rPr lang="ru-RU" sz="4200" b="1" dirty="0" smtClean="0"/>
              <a:t>№</a:t>
            </a:r>
            <a:r>
              <a:rPr lang="ru-RU" sz="4200" b="1" dirty="0"/>
              <a:t>8/2016г. , </a:t>
            </a:r>
            <a:r>
              <a:rPr lang="ru-RU" sz="4200" b="1" dirty="0" err="1"/>
              <a:t>като</a:t>
            </a:r>
            <a:r>
              <a:rPr lang="ru-RU" sz="4200" b="1" dirty="0"/>
              <a:t> </a:t>
            </a:r>
            <a:r>
              <a:rPr lang="ru-RU" sz="4200" b="1" dirty="0" err="1"/>
              <a:t>съответно</a:t>
            </a:r>
            <a:r>
              <a:rPr lang="ru-RU" sz="4200" b="1" dirty="0"/>
              <a:t> </a:t>
            </a:r>
            <a:r>
              <a:rPr lang="ru-RU" sz="4200" b="1" dirty="0" err="1"/>
              <a:t>ние</a:t>
            </a:r>
            <a:r>
              <a:rPr lang="ru-RU" sz="4200" b="1" dirty="0"/>
              <a:t> можем и </a:t>
            </a:r>
            <a:r>
              <a:rPr lang="ru-RU" sz="4200" b="1" dirty="0" err="1"/>
              <a:t>поемаме</a:t>
            </a:r>
            <a:r>
              <a:rPr lang="ru-RU" sz="4200" b="1" dirty="0"/>
              <a:t> </a:t>
            </a:r>
            <a:r>
              <a:rPr lang="ru-RU" sz="4200" b="1" dirty="0" err="1"/>
              <a:t>отговорността</a:t>
            </a:r>
            <a:r>
              <a:rPr lang="ru-RU" sz="4200" b="1" dirty="0"/>
              <a:t> за </a:t>
            </a:r>
            <a:r>
              <a:rPr lang="ru-RU" sz="4200" b="1" dirty="0" err="1"/>
              <a:t>това</a:t>
            </a:r>
            <a:r>
              <a:rPr lang="ru-RU" sz="4200" b="1" dirty="0"/>
              <a:t>.</a:t>
            </a:r>
          </a:p>
          <a:p>
            <a:r>
              <a:rPr lang="ru-RU" sz="4200" b="1" dirty="0" err="1"/>
              <a:t>Ние</a:t>
            </a:r>
            <a:r>
              <a:rPr lang="ru-RU" sz="4200" b="1" dirty="0"/>
              <a:t> </a:t>
            </a:r>
            <a:r>
              <a:rPr lang="ru-RU" sz="4200" b="1" dirty="0" err="1"/>
              <a:t>сме</a:t>
            </a:r>
            <a:r>
              <a:rPr lang="ru-RU" sz="4200" b="1" dirty="0"/>
              <a:t> лекари-</a:t>
            </a:r>
            <a:r>
              <a:rPr lang="ru-RU" sz="4200" b="1" dirty="0" err="1"/>
              <a:t>специалисти</a:t>
            </a:r>
            <a:r>
              <a:rPr lang="ru-RU" sz="4200" b="1" dirty="0"/>
              <a:t> и </a:t>
            </a:r>
            <a:r>
              <a:rPr lang="ru-RU" sz="4200" b="1" dirty="0" err="1"/>
              <a:t>нямаме</a:t>
            </a:r>
            <a:r>
              <a:rPr lang="ru-RU" sz="4200" b="1" dirty="0"/>
              <a:t> нужда да </a:t>
            </a:r>
            <a:r>
              <a:rPr lang="ru-RU" sz="4200" b="1" dirty="0" err="1"/>
              <a:t>бъдем</a:t>
            </a:r>
            <a:r>
              <a:rPr lang="ru-RU" sz="4200" b="1" dirty="0"/>
              <a:t> „</a:t>
            </a:r>
            <a:r>
              <a:rPr lang="ru-RU" sz="4200" b="1" dirty="0" err="1"/>
              <a:t>обгрижвани</a:t>
            </a:r>
            <a:r>
              <a:rPr lang="ru-RU" sz="4200" b="1" dirty="0"/>
              <a:t>“ и </a:t>
            </a:r>
            <a:r>
              <a:rPr lang="ru-RU" sz="4200" b="1" dirty="0" err="1"/>
              <a:t>предпазвани</a:t>
            </a:r>
            <a:r>
              <a:rPr lang="ru-RU" sz="4200" b="1" dirty="0"/>
              <a:t> от грешки </a:t>
            </a:r>
            <a:r>
              <a:rPr lang="ru-RU" sz="4200" b="1" dirty="0" err="1"/>
              <a:t>както</a:t>
            </a:r>
            <a:r>
              <a:rPr lang="ru-RU" sz="4200" b="1" dirty="0"/>
              <a:t> </a:t>
            </a:r>
            <a:r>
              <a:rPr lang="ru-RU" sz="4200" b="1" dirty="0" smtClean="0"/>
              <a:t>от </a:t>
            </a:r>
            <a:r>
              <a:rPr lang="ru-RU" sz="4200" b="1" dirty="0" err="1" smtClean="0"/>
              <a:t>самите</a:t>
            </a:r>
            <a:r>
              <a:rPr lang="ru-RU" sz="4200" b="1" dirty="0" smtClean="0"/>
              <a:t> </a:t>
            </a:r>
            <a:r>
              <a:rPr lang="ru-RU" sz="4200" b="1" dirty="0"/>
              <a:t>нас, </a:t>
            </a:r>
            <a:r>
              <a:rPr lang="ru-RU" sz="4200" b="1" dirty="0" err="1"/>
              <a:t>така</a:t>
            </a:r>
            <a:r>
              <a:rPr lang="ru-RU" sz="4200" b="1" dirty="0"/>
              <a:t> и от </a:t>
            </a:r>
            <a:r>
              <a:rPr lang="ru-RU" sz="4200" b="1" dirty="0" err="1"/>
              <a:t>когото</a:t>
            </a:r>
            <a:r>
              <a:rPr lang="ru-RU" sz="4200" b="1" dirty="0"/>
              <a:t> и да било.</a:t>
            </a:r>
          </a:p>
          <a:p>
            <a:r>
              <a:rPr lang="ru-RU" sz="4200" b="1" dirty="0"/>
              <a:t>2. </a:t>
            </a:r>
            <a:r>
              <a:rPr lang="ru-RU" sz="4200" b="1" dirty="0" err="1">
                <a:solidFill>
                  <a:srgbClr val="FF0000"/>
                </a:solidFill>
              </a:rPr>
              <a:t>Административното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err="1">
                <a:solidFill>
                  <a:srgbClr val="FF0000"/>
                </a:solidFill>
              </a:rPr>
              <a:t>въвеждане</a:t>
            </a:r>
            <a:r>
              <a:rPr lang="ru-RU" sz="4200" b="1" dirty="0">
                <a:solidFill>
                  <a:srgbClr val="FF0000"/>
                </a:solidFill>
              </a:rPr>
              <a:t> на „</a:t>
            </a:r>
            <a:r>
              <a:rPr lang="ru-RU" sz="4200" b="1" dirty="0" err="1">
                <a:solidFill>
                  <a:srgbClr val="FF0000"/>
                </a:solidFill>
              </a:rPr>
              <a:t>задължителни</a:t>
            </a:r>
            <a:r>
              <a:rPr lang="ru-RU" sz="4200" b="1" dirty="0"/>
              <a:t>“ </a:t>
            </a:r>
            <a:r>
              <a:rPr lang="ru-RU" sz="4200" b="1" dirty="0" err="1"/>
              <a:t>периодични</a:t>
            </a:r>
            <a:r>
              <a:rPr lang="ru-RU" sz="4200" b="1" dirty="0"/>
              <a:t> </a:t>
            </a:r>
            <a:r>
              <a:rPr lang="ru-RU" sz="4200" b="1" dirty="0" err="1"/>
              <a:t>консултации</a:t>
            </a:r>
            <a:r>
              <a:rPr lang="ru-RU" sz="4200" b="1" dirty="0"/>
              <a:t> с определена </a:t>
            </a:r>
            <a:r>
              <a:rPr lang="ru-RU" sz="4200" b="1" dirty="0" smtClean="0"/>
              <a:t>категория </a:t>
            </a:r>
            <a:r>
              <a:rPr lang="ru-RU" sz="4200" b="1" dirty="0" err="1" smtClean="0"/>
              <a:t>специалисти</a:t>
            </a:r>
            <a:r>
              <a:rPr lang="ru-RU" sz="4200" b="1" dirty="0" smtClean="0"/>
              <a:t> </a:t>
            </a:r>
            <a:r>
              <a:rPr lang="ru-RU" sz="4200" b="1" dirty="0"/>
              <a:t>в </a:t>
            </a:r>
            <a:r>
              <a:rPr lang="ru-RU" sz="4200" b="1" dirty="0" err="1"/>
              <a:t>голямата</a:t>
            </a:r>
            <a:r>
              <a:rPr lang="ru-RU" sz="4200" b="1" dirty="0"/>
              <a:t> си част е </a:t>
            </a:r>
            <a:r>
              <a:rPr lang="ru-RU" sz="4200" b="1" dirty="0" err="1"/>
              <a:t>медицински</a:t>
            </a:r>
            <a:r>
              <a:rPr lang="ru-RU" sz="4200" b="1" dirty="0"/>
              <a:t> </a:t>
            </a:r>
            <a:r>
              <a:rPr lang="ru-RU" sz="4200" b="1" dirty="0" err="1"/>
              <a:t>необосновано</a:t>
            </a:r>
            <a:r>
              <a:rPr lang="ru-RU" sz="4200" b="1" dirty="0"/>
              <a:t>, </a:t>
            </a:r>
            <a:r>
              <a:rPr lang="ru-RU" sz="4200" b="1" dirty="0" err="1"/>
              <a:t>изразходват</a:t>
            </a:r>
            <a:r>
              <a:rPr lang="ru-RU" sz="4200" b="1" dirty="0"/>
              <a:t> </a:t>
            </a:r>
            <a:r>
              <a:rPr lang="ru-RU" sz="4200" b="1" dirty="0" err="1"/>
              <a:t>силно</a:t>
            </a:r>
            <a:r>
              <a:rPr lang="ru-RU" sz="4200" b="1" dirty="0"/>
              <a:t> </a:t>
            </a:r>
            <a:r>
              <a:rPr lang="ru-RU" sz="4200" b="1" dirty="0" err="1"/>
              <a:t>ограничените</a:t>
            </a:r>
            <a:endParaRPr lang="ru-RU" sz="4200" b="1" dirty="0"/>
          </a:p>
          <a:p>
            <a:r>
              <a:rPr lang="ru-RU" sz="4200" b="1" dirty="0" err="1"/>
              <a:t>публичните</a:t>
            </a:r>
            <a:r>
              <a:rPr lang="ru-RU" sz="4200" b="1" dirty="0"/>
              <a:t> </a:t>
            </a:r>
            <a:r>
              <a:rPr lang="ru-RU" sz="4200" b="1" dirty="0" err="1"/>
              <a:t>финансови</a:t>
            </a:r>
            <a:r>
              <a:rPr lang="ru-RU" sz="4200" b="1" dirty="0"/>
              <a:t> </a:t>
            </a:r>
            <a:r>
              <a:rPr lang="ru-RU" sz="4200" b="1" dirty="0" err="1"/>
              <a:t>ресурси</a:t>
            </a:r>
            <a:r>
              <a:rPr lang="ru-RU" sz="4200" b="1" dirty="0"/>
              <a:t> на </a:t>
            </a:r>
            <a:r>
              <a:rPr lang="ru-RU" sz="4200" b="1" dirty="0" err="1"/>
              <a:t>здравната</a:t>
            </a:r>
            <a:r>
              <a:rPr lang="ru-RU" sz="4200" b="1" dirty="0"/>
              <a:t> система и в </a:t>
            </a:r>
            <a:r>
              <a:rPr lang="ru-RU" sz="4200" b="1" dirty="0" err="1"/>
              <a:t>резултат</a:t>
            </a:r>
            <a:r>
              <a:rPr lang="ru-RU" sz="4200" b="1" dirty="0"/>
              <a:t> не водят до </a:t>
            </a:r>
            <a:r>
              <a:rPr lang="ru-RU" sz="4200" b="1" dirty="0" err="1"/>
              <a:t>съществен</a:t>
            </a:r>
            <a:r>
              <a:rPr lang="ru-RU" sz="4200" b="1" dirty="0"/>
              <a:t> </a:t>
            </a:r>
            <a:r>
              <a:rPr lang="ru-RU" sz="4200" b="1" dirty="0" smtClean="0"/>
              <a:t>положителен </a:t>
            </a:r>
            <a:r>
              <a:rPr lang="ru-RU" sz="4200" b="1" dirty="0" err="1" smtClean="0"/>
              <a:t>ефект</a:t>
            </a:r>
            <a:r>
              <a:rPr lang="ru-RU" sz="4200" b="1" dirty="0" smtClean="0"/>
              <a:t> </a:t>
            </a:r>
            <a:r>
              <a:rPr lang="ru-RU" sz="4200" b="1" dirty="0" err="1"/>
              <a:t>върху</a:t>
            </a:r>
            <a:r>
              <a:rPr lang="ru-RU" sz="4200" b="1" dirty="0"/>
              <a:t> </a:t>
            </a:r>
            <a:r>
              <a:rPr lang="ru-RU" sz="4200" b="1" dirty="0" err="1"/>
              <a:t>здравословното</a:t>
            </a:r>
            <a:r>
              <a:rPr lang="ru-RU" sz="4200" b="1" dirty="0"/>
              <a:t> </a:t>
            </a:r>
            <a:r>
              <a:rPr lang="ru-RU" sz="4200" b="1" dirty="0" err="1"/>
              <a:t>състояние</a:t>
            </a:r>
            <a:r>
              <a:rPr lang="ru-RU" sz="4200" b="1" dirty="0"/>
              <a:t> на </a:t>
            </a:r>
            <a:r>
              <a:rPr lang="ru-RU" sz="4200" b="1" dirty="0" err="1"/>
              <a:t>пациентите</a:t>
            </a:r>
            <a:r>
              <a:rPr lang="ru-RU" sz="4200" b="1" dirty="0"/>
              <a:t>, </a:t>
            </a:r>
            <a:r>
              <a:rPr lang="ru-RU" sz="4200" b="1" dirty="0" err="1"/>
              <a:t>дори</a:t>
            </a:r>
            <a:r>
              <a:rPr lang="ru-RU" sz="4200" b="1" dirty="0"/>
              <a:t> </a:t>
            </a:r>
            <a:r>
              <a:rPr lang="ru-RU" sz="4200" b="1" dirty="0" err="1"/>
              <a:t>обратното</a:t>
            </a:r>
            <a:r>
              <a:rPr lang="ru-RU" sz="4200" b="1" dirty="0"/>
              <a:t>.</a:t>
            </a:r>
          </a:p>
          <a:p>
            <a:r>
              <a:rPr lang="ru-RU" sz="4200" b="1" dirty="0"/>
              <a:t>3. </a:t>
            </a:r>
            <a:r>
              <a:rPr lang="ru-RU" sz="4200" b="1" dirty="0" err="1" smtClean="0">
                <a:solidFill>
                  <a:srgbClr val="FF0000"/>
                </a:solidFill>
              </a:rPr>
              <a:t>Изразходване</a:t>
            </a:r>
            <a:r>
              <a:rPr lang="ru-RU" sz="4200" b="1" dirty="0" smtClean="0">
                <a:solidFill>
                  <a:srgbClr val="FF0000"/>
                </a:solidFill>
              </a:rPr>
              <a:t> на </a:t>
            </a:r>
            <a:r>
              <a:rPr lang="ru-RU" sz="4200" b="1" dirty="0" err="1" smtClean="0">
                <a:solidFill>
                  <a:srgbClr val="FF0000"/>
                </a:solidFill>
              </a:rPr>
              <a:t>регулативен</a:t>
            </a:r>
            <a:r>
              <a:rPr lang="ru-RU" sz="4200" b="1" dirty="0" smtClean="0">
                <a:solidFill>
                  <a:srgbClr val="FF0000"/>
                </a:solidFill>
              </a:rPr>
              <a:t> стандарт </a:t>
            </a:r>
            <a:r>
              <a:rPr lang="ru-RU" sz="4200" b="1" dirty="0" smtClean="0"/>
              <a:t>за </a:t>
            </a:r>
            <a:r>
              <a:rPr lang="ru-RU" sz="4200" b="1" dirty="0" err="1"/>
              <a:t>тези</a:t>
            </a:r>
            <a:r>
              <a:rPr lang="ru-RU" sz="4200" b="1" dirty="0"/>
              <a:t> </a:t>
            </a:r>
            <a:r>
              <a:rPr lang="ru-RU" sz="4200" b="1" dirty="0" err="1"/>
              <a:t>консултации</a:t>
            </a:r>
            <a:r>
              <a:rPr lang="ru-RU" sz="4200" b="1" dirty="0"/>
              <a:t> </a:t>
            </a:r>
            <a:r>
              <a:rPr lang="ru-RU" sz="4200" b="1" dirty="0" err="1"/>
              <a:t>освен</a:t>
            </a:r>
            <a:r>
              <a:rPr lang="ru-RU" sz="4200" b="1" dirty="0"/>
              <a:t>, че е </a:t>
            </a:r>
            <a:r>
              <a:rPr lang="ru-RU" sz="4200" b="1" dirty="0" err="1"/>
              <a:t>икономически</a:t>
            </a:r>
            <a:r>
              <a:rPr lang="ru-RU" sz="4200" b="1" dirty="0"/>
              <a:t> </a:t>
            </a:r>
            <a:r>
              <a:rPr lang="ru-RU" sz="4200" b="1" dirty="0" smtClean="0"/>
              <a:t>и </a:t>
            </a:r>
            <a:r>
              <a:rPr lang="ru-RU" sz="4200" b="1" dirty="0" err="1" smtClean="0"/>
              <a:t>клинично</a:t>
            </a:r>
            <a:r>
              <a:rPr lang="ru-RU" sz="4200" b="1" dirty="0"/>
              <a:t> </a:t>
            </a:r>
            <a:r>
              <a:rPr lang="ru-RU" sz="4200" b="1" dirty="0" err="1" smtClean="0"/>
              <a:t>неоправдано</a:t>
            </a:r>
            <a:r>
              <a:rPr lang="ru-RU" sz="4200" b="1" dirty="0" smtClean="0"/>
              <a:t> </a:t>
            </a:r>
            <a:r>
              <a:rPr lang="ru-RU" sz="4200" b="1" dirty="0" err="1"/>
              <a:t>лишава</a:t>
            </a:r>
            <a:r>
              <a:rPr lang="ru-RU" sz="4200" b="1" dirty="0"/>
              <a:t> </a:t>
            </a:r>
            <a:r>
              <a:rPr lang="ru-RU" sz="4200" b="1" dirty="0" err="1"/>
              <a:t>общопрактикуващите</a:t>
            </a:r>
            <a:r>
              <a:rPr lang="ru-RU" sz="4200" b="1" dirty="0"/>
              <a:t> лекари от </a:t>
            </a:r>
            <a:r>
              <a:rPr lang="ru-RU" sz="4200" b="1" dirty="0" err="1"/>
              <a:t>възможност</a:t>
            </a:r>
            <a:r>
              <a:rPr lang="ru-RU" sz="4200" b="1" dirty="0"/>
              <a:t> </a:t>
            </a:r>
            <a:r>
              <a:rPr lang="ru-RU" sz="4200" b="1" dirty="0" err="1"/>
              <a:t>поради</a:t>
            </a:r>
            <a:r>
              <a:rPr lang="ru-RU" sz="4200" b="1" dirty="0"/>
              <a:t> </a:t>
            </a:r>
            <a:r>
              <a:rPr lang="ru-RU" sz="4200" b="1" dirty="0" err="1"/>
              <a:t>липса</a:t>
            </a:r>
            <a:r>
              <a:rPr lang="ru-RU" sz="4200" b="1" dirty="0"/>
              <a:t> на направления </a:t>
            </a:r>
            <a:r>
              <a:rPr lang="ru-RU" sz="4200" b="1" dirty="0" smtClean="0"/>
              <a:t>да </a:t>
            </a:r>
            <a:r>
              <a:rPr lang="ru-RU" sz="4200" b="1" dirty="0" err="1" smtClean="0"/>
              <a:t>консултираме</a:t>
            </a:r>
            <a:r>
              <a:rPr lang="ru-RU" sz="4200" b="1" dirty="0" smtClean="0"/>
              <a:t> </a:t>
            </a:r>
            <a:r>
              <a:rPr lang="ru-RU" sz="4200" b="1" dirty="0" err="1"/>
              <a:t>пациентите</a:t>
            </a:r>
            <a:r>
              <a:rPr lang="ru-RU" sz="4200" b="1" dirty="0"/>
              <a:t> си с </a:t>
            </a:r>
            <a:r>
              <a:rPr lang="ru-RU" sz="4200" b="1" dirty="0" err="1"/>
              <a:t>други</a:t>
            </a:r>
            <a:r>
              <a:rPr lang="ru-RU" sz="4200" b="1" dirty="0"/>
              <a:t> </a:t>
            </a:r>
            <a:r>
              <a:rPr lang="ru-RU" sz="4200" b="1" dirty="0" err="1"/>
              <a:t>специалисти-консултанти</a:t>
            </a:r>
            <a:r>
              <a:rPr lang="ru-RU" sz="4200" b="1" dirty="0"/>
              <a:t> по </a:t>
            </a:r>
            <a:r>
              <a:rPr lang="ru-RU" sz="4200" b="1" dirty="0" err="1"/>
              <a:t>действително</a:t>
            </a:r>
            <a:r>
              <a:rPr lang="ru-RU" sz="4200" b="1" dirty="0"/>
              <a:t> </a:t>
            </a:r>
            <a:r>
              <a:rPr lang="ru-RU" sz="4200" b="1" dirty="0" err="1"/>
              <a:t>тежки</a:t>
            </a:r>
            <a:r>
              <a:rPr lang="ru-RU" sz="4200" b="1" dirty="0"/>
              <a:t> и </a:t>
            </a:r>
            <a:r>
              <a:rPr lang="ru-RU" sz="4200" b="1" dirty="0" err="1"/>
              <a:t>често</a:t>
            </a:r>
            <a:r>
              <a:rPr lang="ru-RU" sz="4200" b="1" dirty="0"/>
              <a:t> </a:t>
            </a:r>
            <a:r>
              <a:rPr lang="ru-RU" sz="4200" b="1" dirty="0" err="1" smtClean="0"/>
              <a:t>критични</a:t>
            </a:r>
            <a:r>
              <a:rPr lang="ru-RU" sz="4200" b="1" dirty="0"/>
              <a:t> </a:t>
            </a:r>
            <a:r>
              <a:rPr lang="ru-RU" sz="4200" b="1" dirty="0" err="1" smtClean="0"/>
              <a:t>проблеми</a:t>
            </a:r>
            <a:r>
              <a:rPr lang="ru-RU" sz="4200" b="1" dirty="0"/>
              <a:t>, </a:t>
            </a:r>
            <a:r>
              <a:rPr lang="ru-RU" sz="4200" b="1" dirty="0" err="1"/>
              <a:t>поставя</a:t>
            </a:r>
            <a:r>
              <a:rPr lang="ru-RU" sz="4200" b="1" dirty="0"/>
              <a:t> на риск </a:t>
            </a:r>
            <a:r>
              <a:rPr lang="ru-RU" sz="4200" b="1" dirty="0" err="1"/>
              <a:t>здравето</a:t>
            </a:r>
            <a:r>
              <a:rPr lang="ru-RU" sz="4200" b="1" dirty="0"/>
              <a:t> и живота на </a:t>
            </a:r>
            <a:r>
              <a:rPr lang="ru-RU" sz="4200" b="1" dirty="0" err="1"/>
              <a:t>пациентите</a:t>
            </a:r>
            <a:r>
              <a:rPr lang="ru-RU" sz="4200" b="1" dirty="0"/>
              <a:t> ни и </a:t>
            </a:r>
            <a:r>
              <a:rPr lang="ru-RU" sz="4200" b="1" dirty="0" err="1"/>
              <a:t>освен</a:t>
            </a:r>
            <a:r>
              <a:rPr lang="ru-RU" sz="4200" b="1" dirty="0"/>
              <a:t> </a:t>
            </a:r>
            <a:r>
              <a:rPr lang="ru-RU" sz="4200" b="1" dirty="0" err="1"/>
              <a:t>това</a:t>
            </a:r>
            <a:r>
              <a:rPr lang="ru-RU" sz="4200" b="1" dirty="0"/>
              <a:t> </a:t>
            </a:r>
            <a:r>
              <a:rPr lang="ru-RU" sz="4200" b="1" dirty="0" err="1"/>
              <a:t>лишава</a:t>
            </a:r>
            <a:r>
              <a:rPr lang="ru-RU" sz="4200" b="1" dirty="0"/>
              <a:t> от </a:t>
            </a:r>
            <a:r>
              <a:rPr lang="ru-RU" sz="4200" b="1" dirty="0" smtClean="0"/>
              <a:t>финансов ресурс </a:t>
            </a:r>
            <a:r>
              <a:rPr lang="ru-RU" sz="4200" b="1" dirty="0" err="1"/>
              <a:t>другите</a:t>
            </a:r>
            <a:r>
              <a:rPr lang="ru-RU" sz="4200" b="1" dirty="0"/>
              <a:t> </a:t>
            </a:r>
            <a:r>
              <a:rPr lang="ru-RU" sz="4200" b="1" dirty="0" err="1"/>
              <a:t>групи</a:t>
            </a:r>
            <a:r>
              <a:rPr lang="ru-RU" sz="4200" b="1" dirty="0"/>
              <a:t> </a:t>
            </a:r>
            <a:r>
              <a:rPr lang="ru-RU" sz="4200" b="1" dirty="0" err="1"/>
              <a:t>специалисти</a:t>
            </a:r>
            <a:r>
              <a:rPr lang="ru-RU" sz="4200" b="1" dirty="0"/>
              <a:t>. </a:t>
            </a:r>
            <a:r>
              <a:rPr lang="ru-RU" sz="4200" b="1" dirty="0" err="1">
                <a:solidFill>
                  <a:srgbClr val="FF0000"/>
                </a:solidFill>
              </a:rPr>
              <a:t>Нарушава</a:t>
            </a:r>
            <a:r>
              <a:rPr lang="ru-RU" sz="4200" b="1" dirty="0">
                <a:solidFill>
                  <a:srgbClr val="FF0000"/>
                </a:solidFill>
              </a:rPr>
              <a:t> се </a:t>
            </a:r>
            <a:r>
              <a:rPr lang="ru-RU" sz="4200" b="1" dirty="0" err="1">
                <a:solidFill>
                  <a:srgbClr val="FF0000"/>
                </a:solidFill>
              </a:rPr>
              <a:t>още</a:t>
            </a:r>
            <a:r>
              <a:rPr lang="ru-RU" sz="4200" b="1" dirty="0">
                <a:solidFill>
                  <a:srgbClr val="FF0000"/>
                </a:solidFill>
              </a:rPr>
              <a:t> и </a:t>
            </a:r>
            <a:r>
              <a:rPr lang="ru-RU" sz="4200" b="1" dirty="0" err="1">
                <a:solidFill>
                  <a:srgbClr val="FF0000"/>
                </a:solidFill>
              </a:rPr>
              <a:t>медицинската</a:t>
            </a:r>
            <a:r>
              <a:rPr lang="ru-RU" sz="4200" b="1" dirty="0">
                <a:solidFill>
                  <a:srgbClr val="FF0000"/>
                </a:solidFill>
              </a:rPr>
              <a:t> </a:t>
            </a:r>
            <a:r>
              <a:rPr lang="ru-RU" sz="4200" b="1" dirty="0" err="1">
                <a:solidFill>
                  <a:srgbClr val="FF0000"/>
                </a:solidFill>
              </a:rPr>
              <a:t>етика</a:t>
            </a:r>
            <a:r>
              <a:rPr lang="ru-RU" sz="4200" b="1" dirty="0">
                <a:solidFill>
                  <a:srgbClr val="FF0000"/>
                </a:solidFill>
              </a:rPr>
              <a:t>, </a:t>
            </a:r>
            <a:r>
              <a:rPr lang="ru-RU" sz="4200" b="1" dirty="0" err="1"/>
              <a:t>като</a:t>
            </a:r>
            <a:r>
              <a:rPr lang="ru-RU" sz="4200" b="1" dirty="0"/>
              <a:t> се поставят един </a:t>
            </a:r>
            <a:r>
              <a:rPr lang="ru-RU" sz="4200" b="1" dirty="0" smtClean="0"/>
              <a:t>вид </a:t>
            </a:r>
            <a:r>
              <a:rPr lang="ru-RU" sz="4200" b="1" dirty="0" err="1" smtClean="0"/>
              <a:t>специалност</a:t>
            </a:r>
            <a:r>
              <a:rPr lang="ru-RU" sz="4200" b="1" dirty="0" smtClean="0"/>
              <a:t> </a:t>
            </a:r>
            <a:r>
              <a:rPr lang="ru-RU" sz="4200" b="1" dirty="0"/>
              <a:t>и нозология с </a:t>
            </a:r>
            <a:r>
              <a:rPr lang="ru-RU" sz="4200" b="1" dirty="0" err="1"/>
              <a:t>необосновано</a:t>
            </a:r>
            <a:r>
              <a:rPr lang="ru-RU" sz="4200" b="1" dirty="0"/>
              <a:t> </a:t>
            </a:r>
            <a:r>
              <a:rPr lang="ru-RU" sz="4200" b="1" dirty="0" err="1"/>
              <a:t>предимство</a:t>
            </a:r>
            <a:r>
              <a:rPr lang="ru-RU" sz="4200" b="1" dirty="0"/>
              <a:t> пред </a:t>
            </a:r>
            <a:r>
              <a:rPr lang="ru-RU" sz="4200" b="1" dirty="0" err="1"/>
              <a:t>други</a:t>
            </a:r>
            <a:r>
              <a:rPr lang="ru-RU" sz="4200" b="1" dirty="0"/>
              <a:t> </a:t>
            </a:r>
            <a:r>
              <a:rPr lang="ru-RU" sz="4200" b="1" dirty="0" err="1"/>
              <a:t>специалности</a:t>
            </a:r>
            <a:r>
              <a:rPr lang="ru-RU" sz="4200" b="1" dirty="0"/>
              <a:t> и </a:t>
            </a:r>
            <a:r>
              <a:rPr lang="ru-RU" sz="4200" b="1" dirty="0" err="1" smtClean="0"/>
              <a:t>нозологични</a:t>
            </a:r>
            <a:r>
              <a:rPr lang="ru-RU" sz="4200" b="1" dirty="0"/>
              <a:t> </a:t>
            </a:r>
            <a:r>
              <a:rPr lang="bg-BG" sz="4200" b="1" dirty="0" smtClean="0"/>
              <a:t>единици.</a:t>
            </a:r>
          </a:p>
          <a:p>
            <a:r>
              <a:rPr lang="ru-RU" sz="4200" b="1" dirty="0" smtClean="0"/>
              <a:t>Важно </a:t>
            </a:r>
            <a:r>
              <a:rPr lang="ru-RU" sz="4200" b="1" dirty="0"/>
              <a:t>е да </a:t>
            </a:r>
            <a:r>
              <a:rPr lang="ru-RU" sz="4200" b="1" dirty="0" err="1"/>
              <a:t>отбележим</a:t>
            </a:r>
            <a:r>
              <a:rPr lang="ru-RU" sz="4200" b="1" dirty="0"/>
              <a:t>, че в </a:t>
            </a:r>
            <a:r>
              <a:rPr lang="ru-RU" sz="4200" b="1" dirty="0" err="1"/>
              <a:t>писмото</a:t>
            </a:r>
            <a:r>
              <a:rPr lang="ru-RU" sz="4200" b="1" dirty="0"/>
              <a:t> </a:t>
            </a:r>
            <a:r>
              <a:rPr lang="ru-RU" sz="4200" b="1" dirty="0" err="1"/>
              <a:t>манипулативно</a:t>
            </a:r>
            <a:r>
              <a:rPr lang="ru-RU" sz="4200" b="1" dirty="0"/>
              <a:t> се </a:t>
            </a:r>
            <a:r>
              <a:rPr lang="ru-RU" sz="4200" b="1" dirty="0" err="1"/>
              <a:t>определя</a:t>
            </a:r>
            <a:r>
              <a:rPr lang="ru-RU" sz="4200" b="1" dirty="0"/>
              <a:t> </a:t>
            </a:r>
            <a:r>
              <a:rPr lang="ru-RU" sz="4200" b="1" dirty="0" err="1"/>
              <a:t>изцяло</a:t>
            </a:r>
            <a:r>
              <a:rPr lang="ru-RU" sz="4200" b="1" dirty="0"/>
              <a:t> </a:t>
            </a:r>
            <a:r>
              <a:rPr lang="ru-RU" sz="4200" b="1" dirty="0" err="1"/>
              <a:t>липса</a:t>
            </a:r>
            <a:r>
              <a:rPr lang="ru-RU" sz="4200" b="1" dirty="0"/>
              <a:t> на периодична </a:t>
            </a:r>
            <a:r>
              <a:rPr lang="ru-RU" sz="4200" b="1" dirty="0" err="1" smtClean="0"/>
              <a:t>диспансерна</a:t>
            </a:r>
            <a:r>
              <a:rPr lang="ru-RU" sz="4200" b="1" dirty="0"/>
              <a:t> </a:t>
            </a:r>
            <a:r>
              <a:rPr lang="ru-RU" sz="4200" b="1" dirty="0" err="1" smtClean="0"/>
              <a:t>специализирана</a:t>
            </a:r>
            <a:r>
              <a:rPr lang="ru-RU" sz="4200" b="1" dirty="0" smtClean="0"/>
              <a:t> </a:t>
            </a:r>
            <a:r>
              <a:rPr lang="ru-RU" sz="4200" b="1" dirty="0" err="1"/>
              <a:t>консултативна</a:t>
            </a:r>
            <a:r>
              <a:rPr lang="ru-RU" sz="4200" b="1" dirty="0"/>
              <a:t> </a:t>
            </a:r>
            <a:r>
              <a:rPr lang="ru-RU" sz="4200" b="1" dirty="0" err="1"/>
              <a:t>помощ</a:t>
            </a:r>
            <a:r>
              <a:rPr lang="ru-RU" sz="4200" b="1" dirty="0"/>
              <a:t>. В </a:t>
            </a:r>
            <a:r>
              <a:rPr lang="ru-RU" sz="4200" b="1" dirty="0" err="1"/>
              <a:t>Наредба</a:t>
            </a:r>
            <a:r>
              <a:rPr lang="ru-RU" sz="4200" b="1" dirty="0"/>
              <a:t> 8 </a:t>
            </a:r>
            <a:r>
              <a:rPr lang="ru-RU" sz="4200" b="1" dirty="0" err="1"/>
              <a:t>има</a:t>
            </a:r>
            <a:r>
              <a:rPr lang="ru-RU" sz="4200" b="1" dirty="0"/>
              <a:t> </a:t>
            </a:r>
            <a:r>
              <a:rPr lang="ru-RU" sz="4200" b="1" dirty="0" err="1"/>
              <a:t>промяна</a:t>
            </a:r>
            <a:r>
              <a:rPr lang="ru-RU" sz="4200" b="1" dirty="0"/>
              <a:t>, </a:t>
            </a:r>
            <a:r>
              <a:rPr lang="ru-RU" sz="4200" b="1" dirty="0" err="1"/>
              <a:t>която</a:t>
            </a:r>
            <a:r>
              <a:rPr lang="ru-RU" sz="4200" b="1" dirty="0"/>
              <a:t> </a:t>
            </a:r>
            <a:r>
              <a:rPr lang="ru-RU" sz="4200" b="1" dirty="0" err="1"/>
              <a:t>касае</a:t>
            </a:r>
            <a:r>
              <a:rPr lang="ru-RU" sz="4200" b="1" dirty="0"/>
              <a:t> само две </a:t>
            </a:r>
            <a:r>
              <a:rPr lang="ru-RU" sz="4200" b="1" dirty="0" err="1" smtClean="0"/>
              <a:t>нозологични</a:t>
            </a:r>
            <a:r>
              <a:rPr lang="ru-RU" sz="4200" b="1" dirty="0"/>
              <a:t> </a:t>
            </a:r>
            <a:r>
              <a:rPr lang="ru-RU" sz="4200" b="1" dirty="0" err="1" smtClean="0"/>
              <a:t>единици</a:t>
            </a:r>
            <a:r>
              <a:rPr lang="ru-RU" sz="4200" b="1" dirty="0"/>
              <a:t>: МКБ I10 </a:t>
            </a:r>
            <a:r>
              <a:rPr lang="ru-RU" sz="4200" b="1" dirty="0" err="1"/>
              <a:t>Есенциална</a:t>
            </a:r>
            <a:r>
              <a:rPr lang="ru-RU" sz="4200" b="1" dirty="0"/>
              <a:t> </a:t>
            </a:r>
            <a:r>
              <a:rPr lang="ru-RU" sz="4200" b="1" dirty="0" err="1"/>
              <a:t>хипертония</a:t>
            </a:r>
            <a:r>
              <a:rPr lang="ru-RU" sz="4200" b="1" dirty="0"/>
              <a:t> с </a:t>
            </a:r>
            <a:r>
              <a:rPr lang="ru-RU" sz="4200" b="1" dirty="0" err="1"/>
              <a:t>препоръчителен</a:t>
            </a:r>
            <a:r>
              <a:rPr lang="ru-RU" sz="4200" b="1" dirty="0"/>
              <a:t> период на наблюдение от кардиолог „на </a:t>
            </a:r>
            <a:r>
              <a:rPr lang="ru-RU" sz="4200" b="1" dirty="0" smtClean="0"/>
              <a:t>12 </a:t>
            </a:r>
            <a:r>
              <a:rPr lang="ru-RU" sz="4200" b="1" dirty="0" err="1" smtClean="0"/>
              <a:t>месеца</a:t>
            </a:r>
            <a:r>
              <a:rPr lang="ru-RU" sz="4200" b="1" dirty="0" smtClean="0"/>
              <a:t> </a:t>
            </a:r>
            <a:r>
              <a:rPr lang="ru-RU" sz="4200" b="1" dirty="0"/>
              <a:t>по </a:t>
            </a:r>
            <a:r>
              <a:rPr lang="ru-RU" sz="4200" b="1" dirty="0" err="1"/>
              <a:t>преценка</a:t>
            </a:r>
            <a:r>
              <a:rPr lang="ru-RU" sz="4200" b="1" dirty="0"/>
              <a:t> на ОПЛ“ и при МКБ I11 </a:t>
            </a:r>
            <a:r>
              <a:rPr lang="ru-RU" sz="4200" b="1" dirty="0" err="1"/>
              <a:t>Хипертонично</a:t>
            </a:r>
            <a:r>
              <a:rPr lang="ru-RU" sz="4200" b="1" dirty="0"/>
              <a:t> </a:t>
            </a:r>
            <a:r>
              <a:rPr lang="ru-RU" sz="4200" b="1" dirty="0" err="1"/>
              <a:t>сърце</a:t>
            </a:r>
            <a:r>
              <a:rPr lang="ru-RU" sz="4200" b="1" dirty="0"/>
              <a:t> </a:t>
            </a:r>
            <a:r>
              <a:rPr lang="ru-RU" sz="4200" b="1" dirty="0" err="1"/>
              <a:t>консултациите</a:t>
            </a:r>
            <a:r>
              <a:rPr lang="ru-RU" sz="4200" b="1" dirty="0"/>
              <a:t> </a:t>
            </a:r>
            <a:r>
              <a:rPr lang="ru-RU" sz="4200" b="1" dirty="0" err="1"/>
              <a:t>съгласно</a:t>
            </a:r>
            <a:r>
              <a:rPr lang="ru-RU" sz="4200" b="1" dirty="0"/>
              <a:t> </a:t>
            </a:r>
            <a:r>
              <a:rPr lang="ru-RU" sz="4200" b="1" dirty="0" err="1"/>
              <a:t>Наредба</a:t>
            </a:r>
            <a:r>
              <a:rPr lang="ru-RU" sz="4200" b="1" dirty="0"/>
              <a:t> 8 </a:t>
            </a:r>
            <a:r>
              <a:rPr lang="ru-RU" sz="4200" b="1" dirty="0" err="1"/>
              <a:t>са</a:t>
            </a:r>
            <a:r>
              <a:rPr lang="ru-RU" sz="4200" b="1" dirty="0"/>
              <a:t>: „На </a:t>
            </a:r>
            <a:r>
              <a:rPr lang="ru-RU" sz="4200" b="1" dirty="0" smtClean="0"/>
              <a:t>12 </a:t>
            </a:r>
            <a:r>
              <a:rPr lang="ru-RU" sz="4200" b="1" dirty="0" err="1" smtClean="0"/>
              <a:t>месеца</a:t>
            </a:r>
            <a:r>
              <a:rPr lang="ru-RU" sz="4200" b="1" dirty="0" smtClean="0"/>
              <a:t> </a:t>
            </a:r>
            <a:r>
              <a:rPr lang="ru-RU" sz="4200" b="1" dirty="0"/>
              <a:t>(при </a:t>
            </a:r>
            <a:r>
              <a:rPr lang="ru-RU" sz="4200" b="1" dirty="0" err="1"/>
              <a:t>резистентни</a:t>
            </a:r>
            <a:r>
              <a:rPr lang="ru-RU" sz="4200" b="1" dirty="0"/>
              <a:t> </a:t>
            </a:r>
            <a:r>
              <a:rPr lang="ru-RU" sz="4200" b="1" dirty="0" err="1"/>
              <a:t>форми</a:t>
            </a:r>
            <a:r>
              <a:rPr lang="ru-RU" sz="4200" b="1" dirty="0"/>
              <a:t> 6 </a:t>
            </a:r>
            <a:r>
              <a:rPr lang="ru-RU" sz="4200" b="1" dirty="0" err="1"/>
              <a:t>месеца</a:t>
            </a:r>
            <a:r>
              <a:rPr lang="ru-RU" sz="4200" b="1" dirty="0"/>
              <a:t>) по </a:t>
            </a:r>
            <a:r>
              <a:rPr lang="ru-RU" sz="4200" b="1" dirty="0" err="1"/>
              <a:t>преценка</a:t>
            </a:r>
            <a:r>
              <a:rPr lang="ru-RU" sz="4200" b="1" dirty="0"/>
              <a:t> на ОПЛ“. В </a:t>
            </a:r>
            <a:r>
              <a:rPr lang="ru-RU" sz="4200" b="1" dirty="0" err="1"/>
              <a:t>последния</a:t>
            </a:r>
            <a:r>
              <a:rPr lang="ru-RU" sz="4200" b="1" dirty="0"/>
              <a:t> случай </a:t>
            </a:r>
            <a:r>
              <a:rPr lang="ru-RU" sz="4200" b="1" dirty="0" err="1"/>
              <a:t>дори</a:t>
            </a:r>
            <a:r>
              <a:rPr lang="ru-RU" sz="4200" b="1" dirty="0"/>
              <a:t> </a:t>
            </a:r>
            <a:r>
              <a:rPr lang="ru-RU" sz="4200" b="1" dirty="0" err="1"/>
              <a:t>има</a:t>
            </a:r>
            <a:r>
              <a:rPr lang="ru-RU" sz="4200" b="1" dirty="0"/>
              <a:t> увеличение </a:t>
            </a:r>
            <a:r>
              <a:rPr lang="ru-RU" sz="4200" b="1" dirty="0" smtClean="0"/>
              <a:t>на</a:t>
            </a:r>
            <a:r>
              <a:rPr lang="bg-BG" sz="4200" dirty="0"/>
              <a:t> </a:t>
            </a:r>
            <a:r>
              <a:rPr lang="ru-RU" sz="4200" b="1" dirty="0" err="1" smtClean="0"/>
              <a:t>броя</a:t>
            </a:r>
            <a:r>
              <a:rPr lang="ru-RU" sz="4200" b="1" dirty="0" smtClean="0"/>
              <a:t> </a:t>
            </a:r>
            <a:r>
              <a:rPr lang="ru-RU" sz="4200" b="1" dirty="0"/>
              <a:t>на </a:t>
            </a:r>
            <a:r>
              <a:rPr lang="ru-RU" sz="4200" b="1" dirty="0" err="1"/>
              <a:t>консултативните</a:t>
            </a:r>
            <a:r>
              <a:rPr lang="ru-RU" sz="4200" b="1" dirty="0"/>
              <a:t> </a:t>
            </a:r>
            <a:r>
              <a:rPr lang="ru-RU" sz="4200" b="1" dirty="0" err="1"/>
              <a:t>прегледи</a:t>
            </a:r>
            <a:r>
              <a:rPr lang="ru-RU" sz="4200" b="1" dirty="0"/>
              <a:t> при кардиолог от един </a:t>
            </a:r>
            <a:r>
              <a:rPr lang="ru-RU" sz="4200" b="1" dirty="0" err="1"/>
              <a:t>преглед</a:t>
            </a:r>
            <a:r>
              <a:rPr lang="ru-RU" sz="4200" b="1" dirty="0"/>
              <a:t> на 12 </a:t>
            </a:r>
            <a:r>
              <a:rPr lang="ru-RU" sz="4200" b="1" dirty="0" err="1"/>
              <a:t>месеца</a:t>
            </a:r>
            <a:r>
              <a:rPr lang="ru-RU" sz="4200" b="1" dirty="0"/>
              <a:t> (по нар.39) на един </a:t>
            </a:r>
            <a:r>
              <a:rPr lang="ru-RU" sz="4200" b="1" dirty="0" err="1" smtClean="0"/>
              <a:t>преглед</a:t>
            </a:r>
            <a:r>
              <a:rPr lang="ru-RU" sz="4200" b="1" dirty="0"/>
              <a:t> </a:t>
            </a:r>
            <a:r>
              <a:rPr lang="ru-RU" sz="4200" b="1" dirty="0" smtClean="0"/>
              <a:t>на </a:t>
            </a:r>
            <a:r>
              <a:rPr lang="ru-RU" sz="4200" b="1" dirty="0"/>
              <a:t>6 </a:t>
            </a:r>
            <a:r>
              <a:rPr lang="ru-RU" sz="4200" b="1" dirty="0" err="1"/>
              <a:t>месеца</a:t>
            </a:r>
            <a:r>
              <a:rPr lang="ru-RU" sz="4200" b="1" dirty="0"/>
              <a:t> при </a:t>
            </a:r>
            <a:r>
              <a:rPr lang="ru-RU" sz="4200" b="1" dirty="0" err="1"/>
              <a:t>резистентни</a:t>
            </a:r>
            <a:r>
              <a:rPr lang="ru-RU" sz="4200" b="1" dirty="0"/>
              <a:t> </a:t>
            </a:r>
            <a:r>
              <a:rPr lang="ru-RU" sz="4200" b="1" dirty="0" smtClean="0"/>
              <a:t>случаи. </a:t>
            </a:r>
            <a:r>
              <a:rPr lang="ru-RU" sz="4200" b="1" dirty="0" err="1" smtClean="0"/>
              <a:t>Съгласно</a:t>
            </a:r>
            <a:r>
              <a:rPr lang="ru-RU" sz="4200" b="1" dirty="0" smtClean="0"/>
              <a:t> </a:t>
            </a:r>
            <a:r>
              <a:rPr lang="ru-RU" sz="4200" b="1" dirty="0" err="1"/>
              <a:t>Наредба</a:t>
            </a:r>
            <a:r>
              <a:rPr lang="ru-RU" sz="4200" b="1" dirty="0"/>
              <a:t> 8 „</a:t>
            </a:r>
            <a:r>
              <a:rPr lang="ru-RU" sz="4200" b="1" dirty="0" err="1"/>
              <a:t>заболяване</a:t>
            </a:r>
            <a:r>
              <a:rPr lang="ru-RU" sz="4200" b="1" dirty="0"/>
              <a:t>, за </a:t>
            </a:r>
            <a:r>
              <a:rPr lang="ru-RU" sz="4200" b="1" dirty="0" err="1"/>
              <a:t>което</a:t>
            </a:r>
            <a:r>
              <a:rPr lang="ru-RU" sz="4200" b="1" dirty="0"/>
              <a:t> </a:t>
            </a:r>
            <a:r>
              <a:rPr lang="ru-RU" sz="4200" b="1" dirty="0" err="1"/>
              <a:t>като</a:t>
            </a:r>
            <a:r>
              <a:rPr lang="ru-RU" sz="4200" b="1" dirty="0"/>
              <a:t> </a:t>
            </a:r>
            <a:r>
              <a:rPr lang="ru-RU" sz="4200" b="1" dirty="0" err="1"/>
              <a:t>диспансеризиращ</a:t>
            </a:r>
            <a:r>
              <a:rPr lang="ru-RU" sz="4200" b="1" dirty="0"/>
              <a:t> </a:t>
            </a:r>
            <a:r>
              <a:rPr lang="ru-RU" sz="4200" b="1" dirty="0" err="1"/>
              <a:t>лекар</a:t>
            </a:r>
            <a:r>
              <a:rPr lang="ru-RU" sz="4200" b="1" dirty="0"/>
              <a:t> (колона 3) е определен друг </a:t>
            </a:r>
            <a:r>
              <a:rPr lang="ru-RU" sz="4200" b="1" dirty="0" err="1" smtClean="0"/>
              <a:t>лекар</a:t>
            </a:r>
            <a:r>
              <a:rPr lang="ru-RU" sz="4200" b="1" dirty="0"/>
              <a:t> </a:t>
            </a:r>
            <a:r>
              <a:rPr lang="ru-RU" sz="4200" b="1" dirty="0" smtClean="0"/>
              <a:t>специалист</a:t>
            </a:r>
            <a:r>
              <a:rPr lang="ru-RU" sz="4200" b="1" dirty="0"/>
              <a:t>, различен от ОПЛ, </a:t>
            </a:r>
            <a:r>
              <a:rPr lang="ru-RU" sz="4200" b="1" dirty="0" err="1"/>
              <a:t>общопрактикуващият</a:t>
            </a:r>
            <a:r>
              <a:rPr lang="ru-RU" sz="4200" b="1" dirty="0"/>
              <a:t> </a:t>
            </a:r>
            <a:r>
              <a:rPr lang="ru-RU" sz="4200" b="1" dirty="0" err="1"/>
              <a:t>лекар</a:t>
            </a:r>
            <a:r>
              <a:rPr lang="ru-RU" sz="4200" b="1" dirty="0"/>
              <a:t> </a:t>
            </a:r>
            <a:r>
              <a:rPr lang="ru-RU" sz="4200" b="1" dirty="0" err="1"/>
              <a:t>насочва</a:t>
            </a:r>
            <a:r>
              <a:rPr lang="ru-RU" sz="4200" b="1" dirty="0"/>
              <a:t> пациента за </a:t>
            </a:r>
            <a:r>
              <a:rPr lang="ru-RU" sz="4200" b="1" dirty="0" err="1"/>
              <a:t>консултативен</a:t>
            </a:r>
            <a:r>
              <a:rPr lang="ru-RU" sz="4200" b="1" dirty="0"/>
              <a:t> </a:t>
            </a:r>
            <a:r>
              <a:rPr lang="ru-RU" sz="4200" b="1" dirty="0" err="1"/>
              <a:t>преглед</a:t>
            </a:r>
            <a:r>
              <a:rPr lang="ru-RU" sz="4200" b="1" dirty="0"/>
              <a:t> от</a:t>
            </a:r>
          </a:p>
          <a:p>
            <a:r>
              <a:rPr lang="ru-RU" sz="4200" b="1" dirty="0" err="1"/>
              <a:t>съответния</a:t>
            </a:r>
            <a:r>
              <a:rPr lang="ru-RU" sz="4200" b="1" dirty="0"/>
              <a:t> специалист. </a:t>
            </a:r>
            <a:r>
              <a:rPr lang="ru-RU" sz="4200" b="1" dirty="0" err="1"/>
              <a:t>Препоръчително</a:t>
            </a:r>
            <a:r>
              <a:rPr lang="ru-RU" sz="4200" b="1" dirty="0"/>
              <a:t> е </a:t>
            </a:r>
            <a:r>
              <a:rPr lang="ru-RU" sz="4200" b="1" dirty="0" err="1"/>
              <a:t>извършването</a:t>
            </a:r>
            <a:r>
              <a:rPr lang="ru-RU" sz="4200" b="1" dirty="0"/>
              <a:t> на два </a:t>
            </a:r>
            <a:r>
              <a:rPr lang="ru-RU" sz="4200" b="1" dirty="0" err="1"/>
              <a:t>консултативни</a:t>
            </a:r>
            <a:r>
              <a:rPr lang="ru-RU" sz="4200" b="1" dirty="0"/>
              <a:t> </a:t>
            </a:r>
            <a:r>
              <a:rPr lang="ru-RU" sz="4200" b="1" dirty="0" err="1"/>
              <a:t>прегледа</a:t>
            </a:r>
            <a:r>
              <a:rPr lang="ru-RU" sz="4200" b="1" dirty="0"/>
              <a:t> за </a:t>
            </a:r>
            <a:r>
              <a:rPr lang="ru-RU" sz="4200" b="1" dirty="0" err="1"/>
              <a:t>съответната</a:t>
            </a:r>
            <a:endParaRPr lang="ru-RU" sz="4200" b="1" dirty="0"/>
          </a:p>
          <a:p>
            <a:r>
              <a:rPr lang="ru-RU" sz="4200" b="1" dirty="0" err="1"/>
              <a:t>календарна</a:t>
            </a:r>
            <a:r>
              <a:rPr lang="ru-RU" sz="4200" b="1" dirty="0"/>
              <a:t> година, по </a:t>
            </a:r>
            <a:r>
              <a:rPr lang="ru-RU" sz="4200" b="1" dirty="0" err="1"/>
              <a:t>преценка</a:t>
            </a:r>
            <a:r>
              <a:rPr lang="ru-RU" sz="4200" b="1" dirty="0"/>
              <a:t> на ОПЛ.“</a:t>
            </a:r>
          </a:p>
          <a:p>
            <a:r>
              <a:rPr lang="ru-RU" sz="4200" b="1" dirty="0"/>
              <a:t>Важно е да знаем, че за </a:t>
            </a:r>
            <a:r>
              <a:rPr lang="ru-RU" sz="4200" b="1" dirty="0" err="1"/>
              <a:t>тази</a:t>
            </a:r>
            <a:r>
              <a:rPr lang="ru-RU" sz="4200" b="1" dirty="0"/>
              <a:t> категория </a:t>
            </a:r>
            <a:r>
              <a:rPr lang="ru-RU" sz="4200" b="1" dirty="0" err="1"/>
              <a:t>заболявания</a:t>
            </a:r>
            <a:r>
              <a:rPr lang="ru-RU" sz="4200" b="1" dirty="0"/>
              <a:t> с МКБ I48, I50, I25, I26, I44, I45 I47.1, при </a:t>
            </a:r>
            <a:r>
              <a:rPr lang="ru-RU" sz="4200" b="1" dirty="0" err="1"/>
              <a:t>изписване</a:t>
            </a:r>
            <a:r>
              <a:rPr lang="ru-RU" sz="4200" b="1" dirty="0"/>
              <a:t> на</a:t>
            </a:r>
          </a:p>
          <a:p>
            <a:r>
              <a:rPr lang="ru-RU" sz="4200" b="1" dirty="0"/>
              <a:t>терапия е необходимо </a:t>
            </a:r>
            <a:r>
              <a:rPr lang="ru-RU" sz="4200" b="1" dirty="0" err="1"/>
              <a:t>задължителна</a:t>
            </a:r>
            <a:r>
              <a:rPr lang="ru-RU" sz="4200" b="1" dirty="0"/>
              <a:t> </a:t>
            </a:r>
            <a:r>
              <a:rPr lang="ru-RU" sz="4200" b="1" dirty="0" err="1"/>
              <a:t>консултация</a:t>
            </a:r>
            <a:r>
              <a:rPr lang="ru-RU" sz="4200" b="1" dirty="0"/>
              <a:t> с кардиолог </a:t>
            </a:r>
            <a:r>
              <a:rPr lang="ru-RU" sz="4200" b="1" dirty="0" err="1"/>
              <a:t>съгласно</a:t>
            </a:r>
            <a:r>
              <a:rPr lang="ru-RU" sz="4200" b="1" dirty="0"/>
              <a:t> Приложение № 4 „</a:t>
            </a:r>
            <a:r>
              <a:rPr lang="ru-RU" sz="4200" b="1" dirty="0" err="1"/>
              <a:t>Кодове</a:t>
            </a:r>
            <a:r>
              <a:rPr lang="ru-RU" sz="4200" b="1" dirty="0"/>
              <a:t> на</a:t>
            </a:r>
          </a:p>
          <a:p>
            <a:r>
              <a:rPr lang="ru-RU" sz="4200" b="1" dirty="0" err="1"/>
              <a:t>заболяванията</a:t>
            </a:r>
            <a:r>
              <a:rPr lang="ru-RU" sz="4200" b="1" dirty="0"/>
              <a:t> по </a:t>
            </a:r>
            <a:r>
              <a:rPr lang="ru-RU" sz="4200" b="1" dirty="0" err="1"/>
              <a:t>списък</a:t>
            </a:r>
            <a:r>
              <a:rPr lang="ru-RU" sz="4200" b="1" dirty="0"/>
              <a:t>, определен по </a:t>
            </a:r>
            <a:r>
              <a:rPr lang="ru-RU" sz="4200" b="1" dirty="0" err="1"/>
              <a:t>реда</a:t>
            </a:r>
            <a:r>
              <a:rPr lang="ru-RU" sz="4200" b="1" dirty="0"/>
              <a:t> на чл.45, ал.4 от ЗЗО, и </a:t>
            </a:r>
            <a:r>
              <a:rPr lang="ru-RU" sz="4200" b="1" dirty="0" err="1"/>
              <a:t>кодове</a:t>
            </a:r>
            <a:r>
              <a:rPr lang="ru-RU" sz="4200" b="1" dirty="0"/>
              <a:t> на </a:t>
            </a:r>
            <a:r>
              <a:rPr lang="ru-RU" sz="4200" b="1" dirty="0" err="1"/>
              <a:t>специалности</a:t>
            </a:r>
            <a:r>
              <a:rPr lang="ru-RU" sz="4200" b="1" dirty="0"/>
              <a:t> на лекари,</a:t>
            </a:r>
          </a:p>
          <a:p>
            <a:r>
              <a:rPr lang="ru-RU" sz="4200" b="1" dirty="0" err="1"/>
              <a:t>назначаващи</a:t>
            </a:r>
            <a:r>
              <a:rPr lang="ru-RU" sz="4200" b="1" dirty="0"/>
              <a:t> терапия, по </a:t>
            </a:r>
            <a:r>
              <a:rPr lang="ru-RU" sz="4200" b="1" dirty="0" err="1"/>
              <a:t>Решението</a:t>
            </a:r>
            <a:r>
              <a:rPr lang="ru-RU" sz="4200" b="1" dirty="0"/>
              <a:t>“. </a:t>
            </a:r>
            <a:r>
              <a:rPr lang="ru-RU" sz="4200" b="1" dirty="0" err="1"/>
              <a:t>Следователно</a:t>
            </a:r>
            <a:r>
              <a:rPr lang="ru-RU" sz="4200" b="1" dirty="0"/>
              <a:t> </a:t>
            </a:r>
            <a:r>
              <a:rPr lang="ru-RU" sz="4200" b="1" dirty="0" err="1"/>
              <a:t>всеки</a:t>
            </a:r>
            <a:r>
              <a:rPr lang="ru-RU" sz="4200" b="1" dirty="0"/>
              <a:t> пациент </a:t>
            </a:r>
            <a:r>
              <a:rPr lang="ru-RU" sz="4200" b="1" dirty="0" err="1"/>
              <a:t>попадащ</a:t>
            </a:r>
            <a:r>
              <a:rPr lang="ru-RU" sz="4200" b="1" dirty="0"/>
              <a:t> в </a:t>
            </a:r>
            <a:r>
              <a:rPr lang="ru-RU" sz="4200" b="1" dirty="0" err="1"/>
              <a:t>този</a:t>
            </a:r>
            <a:r>
              <a:rPr lang="ru-RU" sz="4200" b="1" dirty="0"/>
              <a:t> казус </a:t>
            </a:r>
            <a:r>
              <a:rPr lang="ru-RU" sz="4200" b="1" dirty="0" err="1"/>
              <a:t>следва</a:t>
            </a:r>
            <a:r>
              <a:rPr lang="ru-RU" sz="4200" b="1" dirty="0"/>
              <a:t> да </a:t>
            </a:r>
            <a:r>
              <a:rPr lang="ru-RU" sz="4200" b="1" dirty="0" err="1"/>
              <a:t>бъде</a:t>
            </a:r>
            <a:endParaRPr lang="ru-RU" sz="4200" b="1" dirty="0"/>
          </a:p>
          <a:p>
            <a:r>
              <a:rPr lang="ru-RU" sz="4200" b="1" dirty="0" err="1"/>
              <a:t>насочван</a:t>
            </a:r>
            <a:r>
              <a:rPr lang="ru-RU" sz="4200" b="1" dirty="0"/>
              <a:t> </a:t>
            </a:r>
            <a:r>
              <a:rPr lang="ru-RU" sz="4200" b="1" dirty="0" err="1"/>
              <a:t>задължително</a:t>
            </a:r>
            <a:r>
              <a:rPr lang="ru-RU" sz="4200" b="1" dirty="0"/>
              <a:t> от ОПЛ </a:t>
            </a:r>
            <a:r>
              <a:rPr lang="ru-RU" sz="4200" b="1" dirty="0" err="1"/>
              <a:t>планово</a:t>
            </a:r>
            <a:r>
              <a:rPr lang="ru-RU" sz="4200" b="1" dirty="0"/>
              <a:t> </a:t>
            </a:r>
            <a:r>
              <a:rPr lang="ru-RU" sz="4200" b="1" dirty="0" err="1"/>
              <a:t>към</a:t>
            </a:r>
            <a:r>
              <a:rPr lang="ru-RU" sz="4200" b="1" dirty="0"/>
              <a:t> </a:t>
            </a:r>
            <a:r>
              <a:rPr lang="ru-RU" sz="4200" b="1" dirty="0" err="1"/>
              <a:t>съответния</a:t>
            </a:r>
            <a:r>
              <a:rPr lang="ru-RU" sz="4200" b="1" dirty="0"/>
              <a:t> специалист-кардиолог за </a:t>
            </a:r>
            <a:r>
              <a:rPr lang="ru-RU" sz="4200" b="1" dirty="0" err="1"/>
              <a:t>консултация</a:t>
            </a:r>
            <a:r>
              <a:rPr lang="ru-RU" sz="4200" b="1" dirty="0"/>
              <a:t> </a:t>
            </a:r>
            <a:r>
              <a:rPr lang="ru-RU" sz="4200" b="1" dirty="0" err="1"/>
              <a:t>преди</a:t>
            </a:r>
            <a:endParaRPr lang="ru-RU" sz="4200" b="1" dirty="0"/>
          </a:p>
          <a:p>
            <a:r>
              <a:rPr lang="ru-RU" sz="4200" b="1" dirty="0" err="1"/>
              <a:t>назначаване</a:t>
            </a:r>
            <a:r>
              <a:rPr lang="ru-RU" sz="4200" b="1" dirty="0"/>
              <a:t> на терапия и </a:t>
            </a:r>
            <a:r>
              <a:rPr lang="ru-RU" sz="4200" b="1" dirty="0" err="1"/>
              <a:t>последваща</a:t>
            </a:r>
            <a:r>
              <a:rPr lang="ru-RU" sz="4200" b="1" dirty="0"/>
              <a:t> </a:t>
            </a:r>
            <a:r>
              <a:rPr lang="ru-RU" sz="4200" b="1" dirty="0" err="1"/>
              <a:t>такава</a:t>
            </a:r>
            <a:r>
              <a:rPr lang="ru-RU" sz="4200" b="1" dirty="0"/>
              <a:t> при всяко </a:t>
            </a:r>
            <a:r>
              <a:rPr lang="ru-RU" sz="4200" b="1" dirty="0" err="1"/>
              <a:t>състояние</a:t>
            </a:r>
            <a:r>
              <a:rPr lang="ru-RU" sz="4200" b="1" dirty="0"/>
              <a:t> </a:t>
            </a:r>
            <a:r>
              <a:rPr lang="ru-RU" sz="4200" b="1" dirty="0" err="1"/>
              <a:t>налагащо</a:t>
            </a:r>
            <a:r>
              <a:rPr lang="ru-RU" sz="4200" b="1" dirty="0"/>
              <a:t> </a:t>
            </a:r>
            <a:r>
              <a:rPr lang="ru-RU" sz="4200" b="1" dirty="0" err="1"/>
              <a:t>консултация</a:t>
            </a:r>
            <a:r>
              <a:rPr lang="ru-RU" sz="4200" b="1" dirty="0"/>
              <a:t> и/или </a:t>
            </a:r>
            <a:r>
              <a:rPr lang="ru-RU" sz="4200" b="1" dirty="0" err="1"/>
              <a:t>промяна</a:t>
            </a:r>
            <a:r>
              <a:rPr lang="ru-RU" sz="4200" b="1" dirty="0"/>
              <a:t> в</a:t>
            </a:r>
          </a:p>
          <a:p>
            <a:r>
              <a:rPr lang="bg-BG" sz="4200" b="1" dirty="0"/>
              <a:t>терапията.</a:t>
            </a:r>
          </a:p>
          <a:p>
            <a:r>
              <a:rPr lang="bg-BG" sz="4200" b="1" dirty="0" smtClean="0"/>
              <a:t>                                                              30.01.2017г</a:t>
            </a:r>
            <a:r>
              <a:rPr lang="bg-BG" sz="4200" b="1" dirty="0"/>
              <a:t>. Д-р Георги Миндов,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6738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836712"/>
            <a:ext cx="7488948" cy="499591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bg-BG" sz="9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2016</a:t>
            </a:r>
          </a:p>
          <a:p>
            <a:pPr marL="68580" indent="0">
              <a:buNone/>
            </a:pPr>
            <a:endParaRPr lang="en-US" sz="9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01" y="2420889"/>
            <a:ext cx="6301591" cy="37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fontScale="85000" lnSpcReduction="10000"/>
          </a:bodyPr>
          <a:lstStyle/>
          <a:p>
            <a:r>
              <a:rPr lang="ru-RU" sz="800" b="1" dirty="0"/>
              <a:t>Изх.№5 /19.02.2017 </a:t>
            </a:r>
            <a:r>
              <a:rPr lang="ru-RU" sz="800" dirty="0"/>
              <a:t>ДО: </a:t>
            </a:r>
            <a:r>
              <a:rPr lang="ru-RU" sz="800" b="1" dirty="0"/>
              <a:t>д-р ВЕНЦИСЛАВ ГРОЗЕВ</a:t>
            </a:r>
          </a:p>
          <a:p>
            <a:r>
              <a:rPr lang="bg-BG" sz="800" b="1" dirty="0"/>
              <a:t>ПРЕДСЕДАТЕЛ НА БЛС</a:t>
            </a:r>
          </a:p>
          <a:p>
            <a:r>
              <a:rPr lang="bg-BG" sz="800" dirty="0"/>
              <a:t>ДО: </a:t>
            </a:r>
            <a:r>
              <a:rPr lang="bg-BG" sz="800" b="1" dirty="0"/>
              <a:t>д-р ГЛИНКА КОМИТОВ</a:t>
            </a:r>
          </a:p>
          <a:p>
            <a:r>
              <a:rPr lang="bg-BG" sz="800" b="1" dirty="0"/>
              <a:t>УПРАВИТЕЛ НА НЗОК</a:t>
            </a:r>
          </a:p>
          <a:p>
            <a:r>
              <a:rPr lang="bg-BG" sz="800" dirty="0"/>
              <a:t>ДО: </a:t>
            </a:r>
            <a:r>
              <a:rPr lang="bg-BG" sz="800" b="1" dirty="0"/>
              <a:t>д-р ИЛКО СЕМЕРДЖИЕВ</a:t>
            </a:r>
          </a:p>
          <a:p>
            <a:r>
              <a:rPr lang="bg-BG" sz="800" b="1" dirty="0"/>
              <a:t>МИНИСТЪР НА</a:t>
            </a:r>
          </a:p>
          <a:p>
            <a:r>
              <a:rPr lang="bg-BG" sz="800" b="1" dirty="0"/>
              <a:t>ЗДРАВЕОПАЗВАНЕТО</a:t>
            </a:r>
          </a:p>
          <a:p>
            <a:pPr marL="68580" indent="0" algn="ctr">
              <a:buNone/>
            </a:pPr>
            <a:r>
              <a:rPr lang="bg-BG" sz="1600" b="1" dirty="0">
                <a:solidFill>
                  <a:srgbClr val="FF0000"/>
                </a:solidFill>
              </a:rPr>
              <a:t>ПРОТЕСТНА НОТА</a:t>
            </a:r>
          </a:p>
          <a:p>
            <a:pPr marL="68580" indent="0">
              <a:buNone/>
            </a:pPr>
            <a:r>
              <a:rPr lang="ru-RU" sz="1800" b="1" dirty="0" err="1"/>
              <a:t>Относно</a:t>
            </a:r>
            <a:r>
              <a:rPr lang="ru-RU" sz="1800" dirty="0"/>
              <a:t>: </a:t>
            </a:r>
            <a:r>
              <a:rPr lang="ru-RU" sz="1800" dirty="0" err="1"/>
              <a:t>договорените</a:t>
            </a:r>
            <a:r>
              <a:rPr lang="ru-RU" sz="1800" dirty="0"/>
              <a:t> между БЛС и НЗОК </a:t>
            </a:r>
            <a:r>
              <a:rPr lang="ru-RU" sz="1800" b="1" dirty="0"/>
              <a:t>Критерии за качество и </a:t>
            </a:r>
            <a:r>
              <a:rPr lang="ru-RU" sz="1800" b="1" dirty="0" err="1"/>
              <a:t>достъпност</a:t>
            </a:r>
            <a:r>
              <a:rPr lang="ru-RU" sz="1800" b="1" dirty="0"/>
              <a:t> </a:t>
            </a:r>
            <a:r>
              <a:rPr lang="ru-RU" sz="1800" b="1" dirty="0" smtClean="0"/>
              <a:t>на </a:t>
            </a:r>
            <a:r>
              <a:rPr lang="ru-RU" sz="1800" b="1" dirty="0" err="1" smtClean="0"/>
              <a:t>медицинската</a:t>
            </a:r>
            <a:r>
              <a:rPr lang="ru-RU" sz="1800" b="1" dirty="0" smtClean="0"/>
              <a:t> </a:t>
            </a:r>
            <a:r>
              <a:rPr lang="ru-RU" sz="1800" b="1" dirty="0" err="1"/>
              <a:t>помощ</a:t>
            </a:r>
            <a:r>
              <a:rPr lang="ru-RU" sz="1800" b="1" dirty="0"/>
              <a:t> и </a:t>
            </a:r>
            <a:r>
              <a:rPr lang="ru-RU" sz="1800" b="1" dirty="0" err="1"/>
              <a:t>предвидените</a:t>
            </a:r>
            <a:r>
              <a:rPr lang="ru-RU" sz="1800" b="1" dirty="0"/>
              <a:t> санкции</a:t>
            </a:r>
          </a:p>
          <a:p>
            <a:pPr marL="68580" indent="0">
              <a:buNone/>
            </a:pPr>
            <a:r>
              <a:rPr lang="bg-BG" sz="1800" b="1" dirty="0" smtClean="0"/>
              <a:t>  Уважаеми колеги, </a:t>
            </a:r>
            <a:r>
              <a:rPr lang="ru-RU" sz="1800" b="1" dirty="0" smtClean="0"/>
              <a:t>Категорично </a:t>
            </a:r>
            <a:r>
              <a:rPr lang="ru-RU" sz="1800" b="1" dirty="0"/>
              <a:t>не </a:t>
            </a:r>
            <a:r>
              <a:rPr lang="ru-RU" sz="1800" b="1" dirty="0" err="1"/>
              <a:t>приемаме</a:t>
            </a:r>
            <a:r>
              <a:rPr lang="ru-RU" sz="1800" b="1" dirty="0"/>
              <a:t> </a:t>
            </a:r>
            <a:r>
              <a:rPr lang="ru-RU" sz="1800" b="1" dirty="0" err="1"/>
              <a:t>договорените</a:t>
            </a:r>
            <a:r>
              <a:rPr lang="ru-RU" sz="1800" b="1" dirty="0"/>
              <a:t> в Проекта за НРД 2017 </a:t>
            </a:r>
            <a:r>
              <a:rPr lang="ru-RU" sz="1800" b="1" dirty="0" err="1"/>
              <a:t>Критериите</a:t>
            </a:r>
            <a:r>
              <a:rPr lang="ru-RU" sz="1800" b="1" dirty="0"/>
              <a:t> </a:t>
            </a:r>
            <a:r>
              <a:rPr lang="ru-RU" sz="1800" b="1" dirty="0" smtClean="0"/>
              <a:t>за качество </a:t>
            </a:r>
            <a:r>
              <a:rPr lang="ru-RU" sz="1800" b="1" dirty="0"/>
              <a:t>и </a:t>
            </a:r>
            <a:r>
              <a:rPr lang="ru-RU" sz="1800" b="1" dirty="0" err="1"/>
              <a:t>достъпност</a:t>
            </a:r>
            <a:r>
              <a:rPr lang="ru-RU" sz="1800" b="1" dirty="0"/>
              <a:t> на </a:t>
            </a:r>
            <a:r>
              <a:rPr lang="ru-RU" sz="1800" b="1" dirty="0" err="1"/>
              <a:t>медицинската</a:t>
            </a:r>
            <a:r>
              <a:rPr lang="ru-RU" sz="1800" b="1" dirty="0"/>
              <a:t> </a:t>
            </a:r>
            <a:r>
              <a:rPr lang="ru-RU" sz="1800" b="1" dirty="0" err="1" smtClean="0"/>
              <a:t>помощ</a:t>
            </a:r>
            <a:endParaRPr lang="ru-RU" sz="1800" b="1" dirty="0" smtClean="0"/>
          </a:p>
          <a:p>
            <a:pPr algn="ctr"/>
            <a:r>
              <a:rPr lang="bg-BG" sz="1800" b="1" dirty="0">
                <a:solidFill>
                  <a:srgbClr val="FF0000"/>
                </a:solidFill>
              </a:rPr>
              <a:t>Предлагаме</a:t>
            </a:r>
            <a:r>
              <a:rPr lang="bg-BG" sz="1800" b="1" dirty="0"/>
              <a:t>:</a:t>
            </a:r>
          </a:p>
          <a:p>
            <a:r>
              <a:rPr lang="ru-RU" sz="1800" dirty="0"/>
              <a:t>1</a:t>
            </a:r>
            <a:r>
              <a:rPr lang="ru-RU" sz="1800" b="1" dirty="0"/>
              <a:t>. </a:t>
            </a:r>
            <a:r>
              <a:rPr lang="ru-RU" sz="1800" b="1" dirty="0" err="1"/>
              <a:t>Незабавно</a:t>
            </a:r>
            <a:r>
              <a:rPr lang="ru-RU" sz="1800" b="1" dirty="0"/>
              <a:t> </a:t>
            </a:r>
            <a:r>
              <a:rPr lang="ru-RU" sz="1800" b="1" dirty="0" err="1"/>
              <a:t>преразглеждане</a:t>
            </a:r>
            <a:r>
              <a:rPr lang="ru-RU" sz="1800" b="1" dirty="0"/>
              <a:t> и </a:t>
            </a:r>
            <a:r>
              <a:rPr lang="ru-RU" sz="1800" b="1" dirty="0" err="1"/>
              <a:t>промяна</a:t>
            </a:r>
            <a:r>
              <a:rPr lang="ru-RU" sz="1800" b="1" dirty="0"/>
              <a:t> на </a:t>
            </a:r>
            <a:r>
              <a:rPr lang="ru-RU" sz="1800" b="1" dirty="0" err="1"/>
              <a:t>установените</a:t>
            </a:r>
            <a:r>
              <a:rPr lang="ru-RU" sz="1800" b="1" dirty="0"/>
              <a:t> критерии </a:t>
            </a:r>
            <a:r>
              <a:rPr lang="ru-RU" sz="1800" dirty="0"/>
              <a:t>и </a:t>
            </a:r>
            <a:r>
              <a:rPr lang="ru-RU" sz="1800" dirty="0" err="1"/>
              <a:t>свеждане</a:t>
            </a:r>
            <a:r>
              <a:rPr lang="ru-RU" sz="1800" dirty="0"/>
              <a:t> на</a:t>
            </a:r>
          </a:p>
          <a:p>
            <a:r>
              <a:rPr lang="ru-RU" sz="1800" dirty="0" err="1"/>
              <a:t>контрола</a:t>
            </a:r>
            <a:r>
              <a:rPr lang="ru-RU" sz="1800" dirty="0"/>
              <a:t> по </a:t>
            </a:r>
            <a:r>
              <a:rPr lang="ru-RU" sz="1800" dirty="0" err="1"/>
              <a:t>изпълнението</a:t>
            </a:r>
            <a:r>
              <a:rPr lang="ru-RU" sz="1800" dirty="0"/>
              <a:t> им до </a:t>
            </a:r>
            <a:r>
              <a:rPr lang="ru-RU" sz="1800" dirty="0" err="1"/>
              <a:t>възможната</a:t>
            </a:r>
            <a:r>
              <a:rPr lang="ru-RU" sz="1800" dirty="0"/>
              <a:t> и </a:t>
            </a:r>
            <a:r>
              <a:rPr lang="ru-RU" sz="1800" dirty="0" err="1"/>
              <a:t>извършената</a:t>
            </a:r>
            <a:r>
              <a:rPr lang="ru-RU" sz="1800" dirty="0"/>
              <a:t> </a:t>
            </a:r>
            <a:r>
              <a:rPr lang="ru-RU" sz="1800" dirty="0" err="1"/>
              <a:t>дейност</a:t>
            </a:r>
            <a:r>
              <a:rPr lang="ru-RU" sz="1800" dirty="0"/>
              <a:t> на лекаря</a:t>
            </a:r>
          </a:p>
          <a:p>
            <a:r>
              <a:rPr lang="ru-RU" sz="1800" dirty="0" err="1"/>
              <a:t>реглементирана</a:t>
            </a:r>
            <a:r>
              <a:rPr lang="ru-RU" sz="1800" dirty="0"/>
              <a:t> в нар.№2 /</a:t>
            </a:r>
            <a:r>
              <a:rPr lang="ru-RU" sz="1800" dirty="0" err="1"/>
              <a:t>Основен</a:t>
            </a:r>
            <a:r>
              <a:rPr lang="ru-RU" sz="1800" dirty="0"/>
              <a:t> пакет/ , </a:t>
            </a:r>
            <a:r>
              <a:rPr lang="ru-RU" sz="1800" dirty="0" err="1"/>
              <a:t>свързана</a:t>
            </a:r>
            <a:r>
              <a:rPr lang="ru-RU" sz="1800" dirty="0"/>
              <a:t> с </a:t>
            </a:r>
            <a:r>
              <a:rPr lang="ru-RU" sz="1800" dirty="0" err="1"/>
              <a:t>оказването</a:t>
            </a:r>
            <a:r>
              <a:rPr lang="ru-RU" sz="1800" dirty="0"/>
              <a:t> на </a:t>
            </a:r>
            <a:r>
              <a:rPr lang="ru-RU" sz="1800" dirty="0" err="1" smtClean="0"/>
              <a:t>медицински</a:t>
            </a:r>
            <a:r>
              <a:rPr lang="ru-RU" sz="1800" dirty="0"/>
              <a:t> </a:t>
            </a:r>
            <a:r>
              <a:rPr lang="ru-RU" sz="1800" dirty="0" err="1" smtClean="0"/>
              <a:t>консултации</a:t>
            </a:r>
            <a:r>
              <a:rPr lang="ru-RU" sz="1800" dirty="0"/>
              <a:t>, </a:t>
            </a:r>
            <a:r>
              <a:rPr lang="ru-RU" sz="1800" dirty="0" err="1"/>
              <a:t>изследвания</a:t>
            </a:r>
            <a:r>
              <a:rPr lang="ru-RU" sz="1800" dirty="0"/>
              <a:t> и </a:t>
            </a:r>
            <a:r>
              <a:rPr lang="ru-RU" sz="1800" dirty="0" err="1"/>
              <a:t>консултации</a:t>
            </a:r>
            <a:r>
              <a:rPr lang="ru-RU" sz="1800" dirty="0"/>
              <a:t> (</a:t>
            </a:r>
            <a:r>
              <a:rPr lang="ru-RU" sz="1800" dirty="0" err="1"/>
              <a:t>където</a:t>
            </a:r>
            <a:r>
              <a:rPr lang="ru-RU" sz="1800" dirty="0"/>
              <a:t> </a:t>
            </a:r>
            <a:r>
              <a:rPr lang="ru-RU" sz="1800" dirty="0" err="1"/>
              <a:t>са</a:t>
            </a:r>
            <a:r>
              <a:rPr lang="ru-RU" sz="1800" dirty="0"/>
              <a:t> </a:t>
            </a:r>
            <a:r>
              <a:rPr lang="ru-RU" sz="1800" dirty="0" err="1"/>
              <a:t>регламентирани</a:t>
            </a:r>
            <a:r>
              <a:rPr lang="ru-RU" sz="1800" dirty="0"/>
              <a:t>).</a:t>
            </a:r>
          </a:p>
          <a:p>
            <a:r>
              <a:rPr lang="ru-RU" sz="1800" dirty="0"/>
              <a:t>2</a:t>
            </a:r>
            <a:r>
              <a:rPr lang="ru-RU" sz="1800" b="1" dirty="0">
                <a:solidFill>
                  <a:srgbClr val="FF0000"/>
                </a:solidFill>
              </a:rPr>
              <a:t>. Вместо санкции да се </a:t>
            </a:r>
            <a:r>
              <a:rPr lang="ru-RU" sz="1800" b="1" dirty="0" err="1">
                <a:solidFill>
                  <a:srgbClr val="FF0000"/>
                </a:solidFill>
              </a:rPr>
              <a:t>въведат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стимули</a:t>
            </a:r>
            <a:r>
              <a:rPr lang="ru-RU" sz="1800" b="1" dirty="0">
                <a:solidFill>
                  <a:srgbClr val="FF0000"/>
                </a:solidFill>
              </a:rPr>
              <a:t> за </a:t>
            </a:r>
            <a:r>
              <a:rPr lang="ru-RU" sz="1800" b="1" dirty="0" err="1">
                <a:solidFill>
                  <a:srgbClr val="FF0000"/>
                </a:solidFill>
              </a:rPr>
              <a:t>пациентите</a:t>
            </a:r>
            <a:r>
              <a:rPr lang="ru-RU" sz="1800" b="1" dirty="0">
                <a:solidFill>
                  <a:srgbClr val="FF0000"/>
                </a:solidFill>
              </a:rPr>
              <a:t> и </a:t>
            </a:r>
            <a:r>
              <a:rPr lang="ru-RU" sz="1800" b="1" dirty="0" err="1">
                <a:solidFill>
                  <a:srgbClr val="FF0000"/>
                </a:solidFill>
              </a:rPr>
              <a:t>лекарите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</a:rPr>
              <a:t>постигнали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</a:rPr>
              <a:t>таргетните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стойности</a:t>
            </a:r>
            <a:r>
              <a:rPr lang="ru-RU" sz="1800" b="1" dirty="0">
                <a:solidFill>
                  <a:srgbClr val="FF0000"/>
                </a:solidFill>
              </a:rPr>
              <a:t> на </a:t>
            </a:r>
            <a:r>
              <a:rPr lang="ru-RU" sz="1800" b="1" dirty="0" err="1">
                <a:solidFill>
                  <a:srgbClr val="FF0000"/>
                </a:solidFill>
              </a:rPr>
              <a:t>качествените</a:t>
            </a:r>
            <a:r>
              <a:rPr lang="ru-RU" sz="1800" b="1" dirty="0">
                <a:solidFill>
                  <a:srgbClr val="FF0000"/>
                </a:solidFill>
              </a:rPr>
              <a:t> критерии и </a:t>
            </a:r>
            <a:r>
              <a:rPr lang="ru-RU" sz="1800" b="1" dirty="0" err="1">
                <a:solidFill>
                  <a:srgbClr val="FF0000"/>
                </a:solidFill>
              </a:rPr>
              <a:t>задържали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ги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във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времето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  <a:p>
            <a:r>
              <a:rPr lang="ru-RU" sz="1800" dirty="0"/>
              <a:t>3. </a:t>
            </a:r>
            <a:r>
              <a:rPr lang="ru-RU" sz="1800" b="1" dirty="0" err="1"/>
              <a:t>Регламентиране</a:t>
            </a:r>
            <a:r>
              <a:rPr lang="ru-RU" sz="1800" b="1" dirty="0"/>
              <a:t> на </a:t>
            </a:r>
            <a:r>
              <a:rPr lang="ru-RU" sz="1800" b="1" dirty="0" err="1"/>
              <a:t>възможност</a:t>
            </a:r>
            <a:r>
              <a:rPr lang="ru-RU" sz="1800" b="1" dirty="0"/>
              <a:t> в НРД ОПЛ да </a:t>
            </a:r>
            <a:r>
              <a:rPr lang="ru-RU" sz="1800" b="1" dirty="0" err="1"/>
              <a:t>назначава</a:t>
            </a:r>
            <a:r>
              <a:rPr lang="ru-RU" sz="1800" b="1" dirty="0"/>
              <a:t> </a:t>
            </a:r>
            <a:r>
              <a:rPr lang="ru-RU" sz="1800" b="1" dirty="0" err="1"/>
              <a:t>всички</a:t>
            </a:r>
            <a:r>
              <a:rPr lang="ru-RU" sz="1800" b="1" dirty="0"/>
              <a:t> </a:t>
            </a:r>
            <a:r>
              <a:rPr lang="ru-RU" sz="1800" b="1" dirty="0" err="1" smtClean="0"/>
              <a:t>медикаменти</a:t>
            </a:r>
            <a:r>
              <a:rPr lang="ru-RU" sz="1800" dirty="0" smtClean="0"/>
              <a:t>, </a:t>
            </a:r>
            <a:r>
              <a:rPr lang="ru-RU" sz="1800" dirty="0" err="1" smtClean="0"/>
              <a:t>необходими</a:t>
            </a:r>
            <a:r>
              <a:rPr lang="ru-RU" sz="1800" dirty="0" smtClean="0"/>
              <a:t> </a:t>
            </a:r>
            <a:r>
              <a:rPr lang="ru-RU" sz="1800" dirty="0"/>
              <a:t>за </a:t>
            </a:r>
            <a:r>
              <a:rPr lang="ru-RU" sz="1800" dirty="0" err="1"/>
              <a:t>лечението</a:t>
            </a:r>
            <a:r>
              <a:rPr lang="ru-RU" sz="1800" dirty="0"/>
              <a:t> на </a:t>
            </a:r>
            <a:r>
              <a:rPr lang="ru-RU" sz="1800" dirty="0" err="1"/>
              <a:t>пациентите</a:t>
            </a:r>
            <a:r>
              <a:rPr lang="ru-RU" sz="1800" dirty="0"/>
              <a:t>, </a:t>
            </a:r>
            <a:r>
              <a:rPr lang="ru-RU" sz="1800" dirty="0" err="1"/>
              <a:t>които</a:t>
            </a:r>
            <a:r>
              <a:rPr lang="ru-RU" sz="1800" dirty="0"/>
              <a:t> </a:t>
            </a:r>
            <a:r>
              <a:rPr lang="ru-RU" sz="1800" dirty="0" err="1"/>
              <a:t>диспансеризира</a:t>
            </a:r>
            <a:r>
              <a:rPr lang="ru-RU" sz="1800" dirty="0"/>
              <a:t>, с </a:t>
            </a:r>
            <a:r>
              <a:rPr lang="ru-RU" sz="1800" dirty="0" err="1"/>
              <a:t>изключение</a:t>
            </a:r>
            <a:r>
              <a:rPr lang="ru-RU" sz="1800" dirty="0"/>
              <a:t> </a:t>
            </a:r>
            <a:r>
              <a:rPr lang="ru-RU" sz="1800" dirty="0" smtClean="0"/>
              <a:t>на </a:t>
            </a:r>
            <a:r>
              <a:rPr lang="ru-RU" sz="1800" dirty="0" err="1" smtClean="0"/>
              <a:t>медикаментите</a:t>
            </a:r>
            <a:r>
              <a:rPr lang="ru-RU" sz="1800" dirty="0"/>
              <a:t>, за </a:t>
            </a:r>
            <a:r>
              <a:rPr lang="ru-RU" sz="1800" dirty="0" err="1"/>
              <a:t>които</a:t>
            </a:r>
            <a:r>
              <a:rPr lang="ru-RU" sz="1800" dirty="0"/>
              <a:t> НЗОК </a:t>
            </a:r>
            <a:r>
              <a:rPr lang="ru-RU" sz="1800" dirty="0" err="1"/>
              <a:t>има</a:t>
            </a:r>
            <a:r>
              <a:rPr lang="ru-RU" sz="1800" dirty="0"/>
              <a:t> </a:t>
            </a:r>
            <a:r>
              <a:rPr lang="ru-RU" sz="1800" dirty="0" err="1"/>
              <a:t>специални</a:t>
            </a:r>
            <a:r>
              <a:rPr lang="ru-RU" sz="1800" dirty="0"/>
              <a:t> </a:t>
            </a:r>
            <a:r>
              <a:rPr lang="ru-RU" sz="1800" dirty="0" err="1"/>
              <a:t>изисквания</a:t>
            </a:r>
            <a:r>
              <a:rPr lang="ru-RU" sz="1800" dirty="0"/>
              <a:t>, </a:t>
            </a:r>
            <a:r>
              <a:rPr lang="ru-RU" sz="1800" dirty="0" err="1"/>
              <a:t>отбелязани</a:t>
            </a:r>
            <a:r>
              <a:rPr lang="ru-RU" sz="1800" dirty="0"/>
              <a:t> в </a:t>
            </a:r>
            <a:r>
              <a:rPr lang="ru-RU" sz="1800" dirty="0" err="1" smtClean="0"/>
              <a:t>лекарствения</a:t>
            </a:r>
            <a:r>
              <a:rPr lang="ru-RU" sz="1800" dirty="0"/>
              <a:t> </a:t>
            </a:r>
            <a:r>
              <a:rPr lang="bg-BG" sz="1800" dirty="0" smtClean="0"/>
              <a:t>списък</a:t>
            </a:r>
            <a:r>
              <a:rPr lang="bg-BG" sz="1800" dirty="0" smtClean="0"/>
              <a:t>.</a:t>
            </a:r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30658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0"/>
            <a:ext cx="6777317" cy="7416824"/>
          </a:xfrm>
        </p:spPr>
        <p:txBody>
          <a:bodyPr>
            <a:normAutofit fontScale="70000" lnSpcReduction="20000"/>
          </a:bodyPr>
          <a:lstStyle/>
          <a:p>
            <a:endParaRPr lang="en-US" sz="1800" dirty="0"/>
          </a:p>
          <a:p>
            <a:r>
              <a:rPr lang="ru-RU" sz="1300" dirty="0"/>
              <a:t> </a:t>
            </a:r>
            <a:r>
              <a:rPr lang="ru-RU" sz="1300" b="1" dirty="0"/>
              <a:t>Изх.№6 /23.02.2017 </a:t>
            </a:r>
            <a:r>
              <a:rPr lang="ru-RU" sz="1300" dirty="0"/>
              <a:t>ДО: </a:t>
            </a:r>
            <a:r>
              <a:rPr lang="ru-RU" sz="1300" b="1" dirty="0"/>
              <a:t>д-р ВЕНЦИСЛАВ ГРОЗЕВ </a:t>
            </a:r>
            <a:endParaRPr lang="ru-RU" sz="1300" dirty="0"/>
          </a:p>
          <a:p>
            <a:r>
              <a:rPr lang="bg-BG" sz="1300" dirty="0"/>
              <a:t>ПРЕДСЕДАТЕЛ НА БЛС </a:t>
            </a:r>
          </a:p>
          <a:p>
            <a:r>
              <a:rPr lang="bg-BG" sz="1300" dirty="0"/>
              <a:t>ДО: </a:t>
            </a:r>
            <a:r>
              <a:rPr lang="bg-BG" sz="1300" b="1" dirty="0"/>
              <a:t>д-р ГЛИНКА КОМИТОВ </a:t>
            </a:r>
            <a:endParaRPr lang="bg-BG" sz="1300" dirty="0"/>
          </a:p>
          <a:p>
            <a:r>
              <a:rPr lang="bg-BG" sz="1300" dirty="0"/>
              <a:t>УПРАВИТЕЛ НА НЗОК </a:t>
            </a:r>
          </a:p>
          <a:p>
            <a:r>
              <a:rPr lang="bg-BG" sz="1300" dirty="0"/>
              <a:t>ДО: </a:t>
            </a:r>
            <a:r>
              <a:rPr lang="bg-BG" sz="1300" b="1" dirty="0"/>
              <a:t>д-р ИЛКО СЕМЕРДЖИЕВ </a:t>
            </a:r>
            <a:endParaRPr lang="bg-BG" sz="1300" dirty="0"/>
          </a:p>
          <a:p>
            <a:r>
              <a:rPr lang="bg-BG" sz="1300" b="1" dirty="0"/>
              <a:t>МИНИСТЪР </a:t>
            </a:r>
            <a:r>
              <a:rPr lang="bg-BG" sz="1300" b="1" dirty="0" smtClean="0"/>
              <a:t>                                           </a:t>
            </a:r>
            <a:r>
              <a:rPr lang="bg-BG" sz="1300" b="1" dirty="0" smtClean="0">
                <a:solidFill>
                  <a:srgbClr val="FF0000"/>
                </a:solidFill>
              </a:rPr>
              <a:t>     </a:t>
            </a:r>
            <a:r>
              <a:rPr lang="bg-BG" sz="1800" b="1" dirty="0" smtClean="0">
                <a:solidFill>
                  <a:srgbClr val="FF0000"/>
                </a:solidFill>
              </a:rPr>
              <a:t>      </a:t>
            </a:r>
            <a:r>
              <a:rPr lang="bg-BG" sz="2200" b="1" dirty="0" smtClean="0">
                <a:solidFill>
                  <a:srgbClr val="FF0000"/>
                </a:solidFill>
              </a:rPr>
              <a:t>ПРОТЕСТЕН </a:t>
            </a:r>
            <a:r>
              <a:rPr lang="bg-BG" sz="2200" b="1" dirty="0">
                <a:solidFill>
                  <a:srgbClr val="FF0000"/>
                </a:solidFill>
              </a:rPr>
              <a:t>АПЕЛ </a:t>
            </a:r>
          </a:p>
          <a:p>
            <a:r>
              <a:rPr lang="ru-RU" sz="1800" b="1" dirty="0" err="1"/>
              <a:t>Ние</a:t>
            </a:r>
            <a:r>
              <a:rPr lang="ru-RU" sz="1800" b="1" dirty="0"/>
              <a:t>, </a:t>
            </a:r>
            <a:r>
              <a:rPr lang="ru-RU" sz="1800" b="1" dirty="0" err="1"/>
              <a:t>общопрактикуващите</a:t>
            </a:r>
            <a:r>
              <a:rPr lang="ru-RU" sz="1800" b="1" dirty="0"/>
              <a:t> лекари от гр. София </a:t>
            </a:r>
            <a:r>
              <a:rPr lang="ru-RU" sz="1800" b="1" dirty="0" err="1"/>
              <a:t>апелираме</a:t>
            </a:r>
            <a:r>
              <a:rPr lang="ru-RU" sz="1800" b="1" dirty="0"/>
              <a:t> да не се </a:t>
            </a:r>
            <a:r>
              <a:rPr lang="ru-RU" sz="1800" b="1" dirty="0" err="1"/>
              <a:t>подписва</a:t>
            </a:r>
            <a:r>
              <a:rPr lang="ru-RU" sz="1800" b="1" dirty="0"/>
              <a:t> НРД 2017 </a:t>
            </a:r>
            <a:r>
              <a:rPr lang="ru-RU" sz="1800" b="1" dirty="0" err="1"/>
              <a:t>защото</a:t>
            </a:r>
            <a:r>
              <a:rPr lang="ru-RU" sz="1800" b="1" dirty="0"/>
              <a:t>: </a:t>
            </a:r>
            <a:endParaRPr lang="ru-RU" sz="1800" dirty="0"/>
          </a:p>
          <a:p>
            <a:r>
              <a:rPr lang="ru-RU" sz="1800" b="1" dirty="0"/>
              <a:t>1. </a:t>
            </a:r>
            <a:r>
              <a:rPr lang="ru-RU" sz="1800" b="1" dirty="0" err="1"/>
              <a:t>Регламентираните</a:t>
            </a:r>
            <a:r>
              <a:rPr lang="ru-RU" sz="1800" b="1" dirty="0"/>
              <a:t> </a:t>
            </a:r>
            <a:r>
              <a:rPr lang="ru-RU" sz="1800" b="1" dirty="0" err="1"/>
              <a:t>Критериите</a:t>
            </a:r>
            <a:r>
              <a:rPr lang="ru-RU" sz="1800" b="1" dirty="0"/>
              <a:t> за качество глава ПИМП в проекта на НРД не </a:t>
            </a:r>
            <a:r>
              <a:rPr lang="ru-RU" sz="1800" b="1" dirty="0" err="1"/>
              <a:t>са</a:t>
            </a:r>
            <a:r>
              <a:rPr lang="ru-RU" sz="1800" b="1" dirty="0"/>
              <a:t> </a:t>
            </a:r>
            <a:r>
              <a:rPr lang="ru-RU" sz="1800" b="1" dirty="0" err="1"/>
              <a:t>предложените</a:t>
            </a:r>
            <a:r>
              <a:rPr lang="ru-RU" sz="1800" b="1" dirty="0"/>
              <a:t> от НСОПЛБ и БЛС. </a:t>
            </a:r>
            <a:endParaRPr lang="ru-RU" sz="1800" dirty="0"/>
          </a:p>
          <a:p>
            <a:r>
              <a:rPr lang="ru-RU" sz="1800" b="1" dirty="0"/>
              <a:t>2. </a:t>
            </a:r>
            <a:r>
              <a:rPr lang="ru-RU" sz="1800" b="1" dirty="0" err="1"/>
              <a:t>Регламентирания</a:t>
            </a:r>
            <a:r>
              <a:rPr lang="ru-RU" sz="1800" b="1" dirty="0"/>
              <a:t> </a:t>
            </a:r>
            <a:r>
              <a:rPr lang="ru-RU" sz="1800" b="1" dirty="0" err="1"/>
              <a:t>Електронен</a:t>
            </a:r>
            <a:r>
              <a:rPr lang="ru-RU" sz="1800" b="1" dirty="0"/>
              <a:t> </a:t>
            </a:r>
            <a:r>
              <a:rPr lang="ru-RU" sz="1800" b="1" dirty="0" err="1"/>
              <a:t>преизбор</a:t>
            </a:r>
            <a:r>
              <a:rPr lang="ru-RU" sz="1800" b="1" dirty="0"/>
              <a:t> на ОПЛ без </a:t>
            </a:r>
            <a:r>
              <a:rPr lang="ru-RU" sz="1800" b="1" dirty="0" err="1"/>
              <a:t>негово</a:t>
            </a:r>
            <a:r>
              <a:rPr lang="ru-RU" sz="1800" b="1" dirty="0"/>
              <a:t> </a:t>
            </a:r>
            <a:r>
              <a:rPr lang="ru-RU" sz="1800" b="1" dirty="0" err="1"/>
              <a:t>изрично</a:t>
            </a:r>
            <a:r>
              <a:rPr lang="ru-RU" sz="1800" b="1" dirty="0"/>
              <a:t> </a:t>
            </a:r>
            <a:r>
              <a:rPr lang="ru-RU" sz="1800" b="1" dirty="0" err="1"/>
              <a:t>съгласие</a:t>
            </a:r>
            <a:r>
              <a:rPr lang="ru-RU" sz="1800" b="1" dirty="0"/>
              <a:t> е </a:t>
            </a:r>
            <a:r>
              <a:rPr lang="ru-RU" sz="1800" b="1" dirty="0" err="1"/>
              <a:t>противоконституционен</a:t>
            </a:r>
            <a:r>
              <a:rPr lang="ru-RU" sz="1800" b="1" dirty="0"/>
              <a:t>, </a:t>
            </a:r>
            <a:r>
              <a:rPr lang="ru-RU" sz="1800" b="1" dirty="0" err="1"/>
              <a:t>защото</a:t>
            </a:r>
            <a:r>
              <a:rPr lang="ru-RU" sz="1800" b="1" dirty="0"/>
              <a:t> </a:t>
            </a:r>
            <a:r>
              <a:rPr lang="ru-RU" sz="1800" b="1" dirty="0" err="1"/>
              <a:t>узаконява</a:t>
            </a:r>
            <a:r>
              <a:rPr lang="ru-RU" sz="1800" b="1" dirty="0"/>
              <a:t> </a:t>
            </a:r>
            <a:r>
              <a:rPr lang="ru-RU" sz="1800" b="1" dirty="0" err="1"/>
              <a:t>извършването</a:t>
            </a:r>
            <a:r>
              <a:rPr lang="ru-RU" sz="1800" b="1" dirty="0"/>
              <a:t> на принудителен труд. </a:t>
            </a:r>
            <a:endParaRPr lang="ru-RU" sz="1800" dirty="0"/>
          </a:p>
          <a:p>
            <a:r>
              <a:rPr lang="ru-RU" sz="1800" b="1" dirty="0"/>
              <a:t>3. </a:t>
            </a:r>
            <a:r>
              <a:rPr lang="ru-RU" sz="1800" b="1" dirty="0" err="1"/>
              <a:t>Регламентира</a:t>
            </a:r>
            <a:r>
              <a:rPr lang="ru-RU" sz="1800" b="1" dirty="0"/>
              <a:t> </a:t>
            </a:r>
            <a:r>
              <a:rPr lang="ru-RU" sz="1800" b="1" dirty="0" err="1"/>
              <a:t>отново</a:t>
            </a:r>
            <a:r>
              <a:rPr lang="ru-RU" sz="1800" b="1" dirty="0"/>
              <a:t> </a:t>
            </a:r>
            <a:r>
              <a:rPr lang="ru-RU" sz="1800" b="1" dirty="0" err="1"/>
              <a:t>задължителните</a:t>
            </a:r>
            <a:r>
              <a:rPr lang="ru-RU" sz="1800" b="1" dirty="0"/>
              <a:t> </a:t>
            </a:r>
            <a:r>
              <a:rPr lang="ru-RU" sz="1800" b="1" dirty="0" err="1"/>
              <a:t>консултации</a:t>
            </a:r>
            <a:r>
              <a:rPr lang="ru-RU" sz="1800" b="1" dirty="0"/>
              <a:t> за </a:t>
            </a:r>
            <a:r>
              <a:rPr lang="ru-RU" sz="1800" b="1" dirty="0" err="1"/>
              <a:t>определени</a:t>
            </a:r>
            <a:r>
              <a:rPr lang="ru-RU" sz="1800" b="1" dirty="0"/>
              <a:t> </a:t>
            </a:r>
            <a:r>
              <a:rPr lang="ru-RU" sz="1800" b="1" dirty="0" err="1"/>
              <a:t>заболявания</a:t>
            </a:r>
            <a:r>
              <a:rPr lang="ru-RU" sz="1800" b="1" dirty="0"/>
              <a:t> и </a:t>
            </a:r>
            <a:r>
              <a:rPr lang="ru-RU" sz="1800" b="1" dirty="0" err="1"/>
              <a:t>специалност</a:t>
            </a:r>
            <a:r>
              <a:rPr lang="ru-RU" sz="1800" b="1" dirty="0"/>
              <a:t> в нарушение на </a:t>
            </a:r>
            <a:r>
              <a:rPr lang="ru-RU" sz="1800" b="1" dirty="0" err="1"/>
              <a:t>Наредбата</a:t>
            </a:r>
            <a:r>
              <a:rPr lang="ru-RU" sz="1800" b="1" dirty="0"/>
              <a:t> за </a:t>
            </a:r>
            <a:r>
              <a:rPr lang="ru-RU" sz="1800" b="1" dirty="0" err="1"/>
              <a:t>осъществяване</a:t>
            </a:r>
            <a:r>
              <a:rPr lang="ru-RU" sz="1800" b="1" dirty="0"/>
              <a:t> на </a:t>
            </a:r>
            <a:r>
              <a:rPr lang="ru-RU" sz="1800" b="1" dirty="0" err="1"/>
              <a:t>правото</a:t>
            </a:r>
            <a:r>
              <a:rPr lang="ru-RU" sz="1800" b="1" dirty="0"/>
              <a:t> на </a:t>
            </a:r>
            <a:r>
              <a:rPr lang="ru-RU" sz="1800" b="1" dirty="0" err="1"/>
              <a:t>достъп</a:t>
            </a:r>
            <a:r>
              <a:rPr lang="ru-RU" sz="1800" b="1" dirty="0"/>
              <a:t>, чл.10. </a:t>
            </a:r>
            <a:endParaRPr lang="ru-RU" sz="1800" dirty="0"/>
          </a:p>
          <a:p>
            <a:r>
              <a:rPr lang="ru-RU" sz="1800" b="1" dirty="0"/>
              <a:t>4. </a:t>
            </a:r>
            <a:r>
              <a:rPr lang="ru-RU" sz="1800" b="1" dirty="0" err="1"/>
              <a:t>Регламентирането</a:t>
            </a:r>
            <a:r>
              <a:rPr lang="ru-RU" sz="1800" b="1" dirty="0"/>
              <a:t> </a:t>
            </a:r>
            <a:r>
              <a:rPr lang="ru-RU" sz="1800" b="1" dirty="0" err="1"/>
              <a:t>отново</a:t>
            </a:r>
            <a:r>
              <a:rPr lang="ru-RU" sz="1800" b="1" dirty="0"/>
              <a:t> на </a:t>
            </a:r>
            <a:r>
              <a:rPr lang="ru-RU" sz="1800" b="1" dirty="0" err="1"/>
              <a:t>задължителна</a:t>
            </a:r>
            <a:r>
              <a:rPr lang="ru-RU" sz="1800" b="1" dirty="0"/>
              <a:t> </a:t>
            </a:r>
            <a:r>
              <a:rPr lang="ru-RU" sz="1800" b="1" dirty="0" err="1"/>
              <a:t>минимална</a:t>
            </a:r>
            <a:r>
              <a:rPr lang="ru-RU" sz="1800" b="1" dirty="0"/>
              <a:t> </a:t>
            </a:r>
            <a:r>
              <a:rPr lang="ru-RU" sz="1800" b="1" dirty="0" err="1"/>
              <a:t>продължителност</a:t>
            </a:r>
            <a:r>
              <a:rPr lang="ru-RU" sz="1800" b="1" dirty="0"/>
              <a:t> на </a:t>
            </a:r>
            <a:r>
              <a:rPr lang="ru-RU" sz="1800" b="1" dirty="0" err="1"/>
              <a:t>диспансерните</a:t>
            </a:r>
            <a:r>
              <a:rPr lang="ru-RU" sz="1800" b="1" dirty="0"/>
              <a:t> и </a:t>
            </a:r>
            <a:r>
              <a:rPr lang="ru-RU" sz="1800" b="1" dirty="0" err="1"/>
              <a:t>профилактични</a:t>
            </a:r>
            <a:r>
              <a:rPr lang="ru-RU" sz="1800" b="1" dirty="0"/>
              <a:t> </a:t>
            </a:r>
            <a:r>
              <a:rPr lang="ru-RU" sz="1800" b="1" dirty="0" err="1"/>
              <a:t>прегледи</a:t>
            </a:r>
            <a:r>
              <a:rPr lang="ru-RU" sz="1800" b="1" dirty="0"/>
              <a:t> в противоречие с </a:t>
            </a:r>
            <a:r>
              <a:rPr lang="ru-RU" sz="1800" b="1" dirty="0" err="1"/>
              <a:t>наредба</a:t>
            </a:r>
            <a:r>
              <a:rPr lang="ru-RU" sz="1800" b="1" dirty="0"/>
              <a:t> №8 </a:t>
            </a:r>
            <a:endParaRPr lang="ru-RU" sz="1800" dirty="0"/>
          </a:p>
          <a:p>
            <a:pPr marL="68580" indent="0">
              <a:buNone/>
            </a:pPr>
            <a:r>
              <a:rPr lang="ru-RU" sz="1800" b="1" dirty="0" smtClean="0"/>
              <a:t>5</a:t>
            </a:r>
            <a:r>
              <a:rPr lang="ru-RU" sz="1800" b="1" dirty="0"/>
              <a:t>. </a:t>
            </a:r>
            <a:r>
              <a:rPr lang="ru-RU" sz="1800" b="1" dirty="0" err="1"/>
              <a:t>Липса</a:t>
            </a:r>
            <a:r>
              <a:rPr lang="ru-RU" sz="1800" b="1" dirty="0"/>
              <a:t> на ясно вписан текст в НРД за </a:t>
            </a:r>
            <a:r>
              <a:rPr lang="ru-RU" sz="1800" b="1" dirty="0" err="1"/>
              <a:t>възможността</a:t>
            </a:r>
            <a:r>
              <a:rPr lang="ru-RU" sz="1800" b="1" dirty="0"/>
              <a:t> да </a:t>
            </a:r>
            <a:r>
              <a:rPr lang="ru-RU" sz="1800" b="1" dirty="0" err="1"/>
              <a:t>отчитаме</a:t>
            </a:r>
            <a:r>
              <a:rPr lang="ru-RU" sz="1800" b="1" dirty="0"/>
              <a:t> </a:t>
            </a:r>
            <a:r>
              <a:rPr lang="ru-RU" sz="1800" b="1" dirty="0" err="1"/>
              <a:t>извършване</a:t>
            </a:r>
            <a:r>
              <a:rPr lang="ru-RU" sz="1800" b="1" dirty="0"/>
              <a:t> на </a:t>
            </a:r>
            <a:r>
              <a:rPr lang="ru-RU" sz="1800" b="1" dirty="0" err="1"/>
              <a:t>дейност</a:t>
            </a:r>
            <a:r>
              <a:rPr lang="ru-RU" sz="1800" b="1" dirty="0"/>
              <a:t> </a:t>
            </a:r>
            <a:r>
              <a:rPr lang="ru-RU" sz="1800" b="1" dirty="0" err="1"/>
              <a:t>извън</a:t>
            </a:r>
            <a:r>
              <a:rPr lang="ru-RU" sz="1800" b="1" dirty="0"/>
              <a:t> </a:t>
            </a:r>
            <a:r>
              <a:rPr lang="ru-RU" sz="1800" b="1" dirty="0" err="1"/>
              <a:t>обявения</a:t>
            </a:r>
            <a:r>
              <a:rPr lang="ru-RU" sz="1800" b="1" dirty="0"/>
              <a:t> график, при </a:t>
            </a:r>
            <a:r>
              <a:rPr lang="ru-RU" sz="1800" b="1" dirty="0" err="1"/>
              <a:t>регламентирано</a:t>
            </a:r>
            <a:r>
              <a:rPr lang="ru-RU" sz="1800" b="1" dirty="0"/>
              <a:t> 24 </a:t>
            </a:r>
            <a:r>
              <a:rPr lang="ru-RU" sz="1800" b="1" dirty="0" err="1"/>
              <a:t>часово</a:t>
            </a:r>
            <a:r>
              <a:rPr lang="ru-RU" sz="1800" b="1" dirty="0"/>
              <a:t> </a:t>
            </a:r>
            <a:r>
              <a:rPr lang="ru-RU" sz="1800" b="1" dirty="0" err="1"/>
              <a:t>обслужване</a:t>
            </a:r>
            <a:r>
              <a:rPr lang="ru-RU" sz="1800" b="1" dirty="0"/>
              <a:t> на </a:t>
            </a:r>
            <a:r>
              <a:rPr lang="ru-RU" sz="1800" b="1" dirty="0" err="1"/>
              <a:t>пациентите</a:t>
            </a:r>
            <a:r>
              <a:rPr lang="ru-RU" sz="1800" b="1" dirty="0"/>
              <a:t>. </a:t>
            </a:r>
            <a:endParaRPr lang="ru-RU" sz="1800" dirty="0"/>
          </a:p>
          <a:p>
            <a:r>
              <a:rPr lang="ru-RU" sz="1800" b="1" dirty="0"/>
              <a:t>6. </a:t>
            </a:r>
            <a:r>
              <a:rPr lang="ru-RU" sz="1800" b="1" dirty="0" err="1"/>
              <a:t>Невъзможност</a:t>
            </a:r>
            <a:r>
              <a:rPr lang="ru-RU" sz="1800" b="1" dirty="0"/>
              <a:t> за </a:t>
            </a:r>
            <a:r>
              <a:rPr lang="ru-RU" sz="1800" b="1" dirty="0" err="1"/>
              <a:t>предписване</a:t>
            </a:r>
            <a:r>
              <a:rPr lang="ru-RU" sz="1800" b="1" dirty="0"/>
              <a:t> на терапия от ОПЛ по своя </a:t>
            </a:r>
            <a:r>
              <a:rPr lang="ru-RU" sz="1800" b="1" dirty="0" err="1"/>
              <a:t>преценка</a:t>
            </a:r>
            <a:r>
              <a:rPr lang="ru-RU" sz="1800" b="1" dirty="0"/>
              <a:t> за </a:t>
            </a:r>
            <a:r>
              <a:rPr lang="ru-RU" sz="1800" b="1" dirty="0" err="1"/>
              <a:t>заболявания</a:t>
            </a:r>
            <a:r>
              <a:rPr lang="ru-RU" sz="1800" b="1" dirty="0"/>
              <a:t> при </a:t>
            </a:r>
            <a:r>
              <a:rPr lang="ru-RU" sz="1800" b="1" dirty="0" err="1"/>
              <a:t>които</a:t>
            </a:r>
            <a:r>
              <a:rPr lang="ru-RU" sz="1800" b="1" dirty="0"/>
              <a:t> той води </a:t>
            </a:r>
            <a:r>
              <a:rPr lang="ru-RU" sz="1800" b="1" dirty="0" err="1"/>
              <a:t>диспансерното</a:t>
            </a:r>
            <a:r>
              <a:rPr lang="ru-RU" sz="1800" b="1" dirty="0"/>
              <a:t> наблюдение. </a:t>
            </a:r>
            <a:endParaRPr lang="ru-RU" sz="1800" dirty="0"/>
          </a:p>
          <a:p>
            <a:r>
              <a:rPr lang="ru-RU" sz="1800" b="1" dirty="0"/>
              <a:t>7. </a:t>
            </a:r>
            <a:r>
              <a:rPr lang="ru-RU" sz="1800" b="1" dirty="0" err="1"/>
              <a:t>Регламентираната</a:t>
            </a:r>
            <a:r>
              <a:rPr lang="ru-RU" sz="1800" b="1" dirty="0"/>
              <a:t>, но </a:t>
            </a:r>
            <a:r>
              <a:rPr lang="ru-RU" sz="1800" b="1" dirty="0" err="1"/>
              <a:t>закононесъобразна</a:t>
            </a:r>
            <a:r>
              <a:rPr lang="ru-RU" sz="1800" b="1" dirty="0"/>
              <a:t> </a:t>
            </a:r>
            <a:r>
              <a:rPr lang="ru-RU" sz="1800" b="1" dirty="0" err="1"/>
              <a:t>дейност</a:t>
            </a:r>
            <a:r>
              <a:rPr lang="ru-RU" sz="1800" b="1" dirty="0"/>
              <a:t> по </a:t>
            </a:r>
            <a:r>
              <a:rPr lang="ru-RU" sz="1800" b="1" dirty="0" err="1"/>
              <a:t>задължително</a:t>
            </a:r>
            <a:r>
              <a:rPr lang="ru-RU" sz="1800" b="1" dirty="0"/>
              <a:t> </a:t>
            </a:r>
            <a:r>
              <a:rPr lang="ru-RU" sz="1800" b="1" dirty="0" err="1"/>
              <a:t>съхранение</a:t>
            </a:r>
            <a:r>
              <a:rPr lang="ru-RU" sz="1800" b="1" dirty="0"/>
              <a:t> и </a:t>
            </a:r>
            <a:r>
              <a:rPr lang="ru-RU" sz="1800" b="1" dirty="0" err="1"/>
              <a:t>предоставяне</a:t>
            </a:r>
            <a:r>
              <a:rPr lang="ru-RU" sz="1800" b="1" dirty="0"/>
              <a:t> при проверка на </a:t>
            </a:r>
            <a:r>
              <a:rPr lang="ru-RU" sz="1800" b="1" dirty="0" err="1"/>
              <a:t>документи</a:t>
            </a:r>
            <a:r>
              <a:rPr lang="ru-RU" sz="1800" b="1" dirty="0"/>
              <a:t> на </a:t>
            </a:r>
            <a:r>
              <a:rPr lang="ru-RU" sz="1800" b="1" dirty="0" err="1"/>
              <a:t>Административния</a:t>
            </a:r>
            <a:r>
              <a:rPr lang="ru-RU" sz="1800" b="1" dirty="0"/>
              <a:t> орган (НЗОК), </a:t>
            </a:r>
            <a:r>
              <a:rPr lang="ru-RU" sz="1800" b="1" dirty="0" err="1"/>
              <a:t>които</a:t>
            </a:r>
            <a:r>
              <a:rPr lang="ru-RU" sz="1800" b="1" dirty="0"/>
              <a:t> </a:t>
            </a:r>
            <a:r>
              <a:rPr lang="ru-RU" sz="1800" b="1" dirty="0" err="1"/>
              <a:t>са</a:t>
            </a:r>
            <a:r>
              <a:rPr lang="ru-RU" sz="1800" b="1" dirty="0"/>
              <a:t> </a:t>
            </a:r>
            <a:r>
              <a:rPr lang="ru-RU" sz="1800" b="1" dirty="0" err="1"/>
              <a:t>налични</a:t>
            </a:r>
            <a:r>
              <a:rPr lang="ru-RU" sz="1800" b="1" dirty="0"/>
              <a:t> при него. </a:t>
            </a:r>
            <a:endParaRPr lang="ru-RU" sz="1800" dirty="0"/>
          </a:p>
          <a:p>
            <a:endParaRPr lang="en-US" sz="1800" dirty="0"/>
          </a:p>
          <a:p>
            <a:r>
              <a:rPr lang="ru-RU" sz="1800" b="1" dirty="0">
                <a:solidFill>
                  <a:srgbClr val="FF0000"/>
                </a:solidFill>
              </a:rPr>
              <a:t>Следствие на </a:t>
            </a:r>
            <a:r>
              <a:rPr lang="ru-RU" sz="1800" b="1" dirty="0" err="1">
                <a:solidFill>
                  <a:srgbClr val="FF0000"/>
                </a:solidFill>
              </a:rPr>
              <a:t>посочените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проблеми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нерешени</a:t>
            </a:r>
            <a:r>
              <a:rPr lang="ru-RU" sz="1800" b="1" dirty="0">
                <a:solidFill>
                  <a:srgbClr val="FF0000"/>
                </a:solidFill>
              </a:rPr>
              <a:t> при </a:t>
            </a:r>
            <a:r>
              <a:rPr lang="ru-RU" sz="1800" b="1" dirty="0" err="1">
                <a:solidFill>
                  <a:srgbClr val="FF0000"/>
                </a:solidFill>
              </a:rPr>
              <a:t>преговорите</a:t>
            </a:r>
            <a:r>
              <a:rPr lang="ru-RU" sz="1800" b="1" dirty="0">
                <a:solidFill>
                  <a:srgbClr val="FF0000"/>
                </a:solidFill>
              </a:rPr>
              <a:t> и </a:t>
            </a:r>
            <a:r>
              <a:rPr lang="ru-RU" sz="1800" b="1" dirty="0" err="1">
                <a:solidFill>
                  <a:srgbClr val="FF0000"/>
                </a:solidFill>
              </a:rPr>
              <a:t>силно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затрудняващи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работата</a:t>
            </a:r>
            <a:r>
              <a:rPr lang="ru-RU" sz="1800" b="1" dirty="0">
                <a:solidFill>
                  <a:srgbClr val="FF0000"/>
                </a:solidFill>
              </a:rPr>
              <a:t> ни </a:t>
            </a:r>
            <a:r>
              <a:rPr lang="ru-RU" sz="1800" b="1" dirty="0" err="1">
                <a:solidFill>
                  <a:srgbClr val="FF0000"/>
                </a:solidFill>
              </a:rPr>
              <a:t>смятаме</a:t>
            </a:r>
            <a:r>
              <a:rPr lang="ru-RU" sz="1800" b="1" dirty="0">
                <a:solidFill>
                  <a:srgbClr val="FF0000"/>
                </a:solidFill>
              </a:rPr>
              <a:t>, че </a:t>
            </a:r>
            <a:r>
              <a:rPr lang="ru-RU" sz="1800" b="1" dirty="0" err="1">
                <a:solidFill>
                  <a:srgbClr val="FF0000"/>
                </a:solidFill>
              </a:rPr>
              <a:t>подписването</a:t>
            </a:r>
            <a:r>
              <a:rPr lang="ru-RU" sz="1800" b="1" dirty="0">
                <a:solidFill>
                  <a:srgbClr val="FF0000"/>
                </a:solidFill>
              </a:rPr>
              <a:t> на НРД 2017 е рискован </a:t>
            </a:r>
            <a:r>
              <a:rPr lang="ru-RU" sz="1800" b="1" dirty="0" err="1">
                <a:solidFill>
                  <a:srgbClr val="FF0000"/>
                </a:solidFill>
              </a:rPr>
              <a:t>експеримент</a:t>
            </a:r>
            <a:r>
              <a:rPr lang="ru-RU" sz="1800" b="1" dirty="0">
                <a:solidFill>
                  <a:srgbClr val="FF0000"/>
                </a:solidFill>
              </a:rPr>
              <a:t>. </a:t>
            </a:r>
            <a:endParaRPr lang="ru-RU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Предлагаме: </a:t>
            </a:r>
            <a:endParaRPr lang="bg-BG" sz="1800" dirty="0"/>
          </a:p>
          <a:p>
            <a:r>
              <a:rPr lang="ru-RU" sz="1800" b="1" dirty="0"/>
              <a:t>По </a:t>
            </a:r>
            <a:r>
              <a:rPr lang="ru-RU" sz="1800" b="1" dirty="0" err="1"/>
              <a:t>време</a:t>
            </a:r>
            <a:r>
              <a:rPr lang="ru-RU" sz="1800" b="1" dirty="0"/>
              <a:t> на </a:t>
            </a:r>
            <a:r>
              <a:rPr lang="ru-RU" sz="1800" b="1" dirty="0" err="1"/>
              <a:t>събора</a:t>
            </a:r>
            <a:r>
              <a:rPr lang="ru-RU" sz="1800" b="1" dirty="0"/>
              <a:t> на БЛС или в срок до 28 </a:t>
            </a:r>
            <a:r>
              <a:rPr lang="ru-RU" sz="1800" b="1" dirty="0" err="1"/>
              <a:t>февруари</a:t>
            </a:r>
            <a:r>
              <a:rPr lang="ru-RU" sz="1800" b="1" dirty="0"/>
              <a:t> да </a:t>
            </a:r>
            <a:r>
              <a:rPr lang="ru-RU" sz="1800" b="1" dirty="0" err="1"/>
              <a:t>бъдат</a:t>
            </a:r>
            <a:r>
              <a:rPr lang="ru-RU" sz="1800" b="1" dirty="0"/>
              <a:t> </a:t>
            </a:r>
            <a:r>
              <a:rPr lang="ru-RU" sz="1800" b="1" dirty="0" err="1"/>
              <a:t>преразгледени</a:t>
            </a:r>
            <a:r>
              <a:rPr lang="ru-RU" sz="1800" b="1" dirty="0"/>
              <a:t> и </a:t>
            </a:r>
            <a:r>
              <a:rPr lang="ru-RU" sz="1800" b="1" dirty="0" err="1"/>
              <a:t>предоговорени</a:t>
            </a:r>
            <a:r>
              <a:rPr lang="ru-RU" sz="1800" b="1" dirty="0"/>
              <a:t> </a:t>
            </a:r>
            <a:r>
              <a:rPr lang="ru-RU" sz="1800" b="1" dirty="0" err="1"/>
              <a:t>горепосочените</a:t>
            </a:r>
            <a:r>
              <a:rPr lang="ru-RU" sz="1800" b="1" dirty="0"/>
              <a:t> наши искания. </a:t>
            </a:r>
            <a:endParaRPr lang="ru-RU" sz="1800" dirty="0"/>
          </a:p>
          <a:p>
            <a:r>
              <a:rPr lang="ru-RU" sz="1800" b="1" dirty="0"/>
              <a:t>Да се </a:t>
            </a:r>
            <a:r>
              <a:rPr lang="ru-RU" sz="1800" b="1" dirty="0" err="1"/>
              <a:t>започне</a:t>
            </a:r>
            <a:r>
              <a:rPr lang="ru-RU" sz="1800" b="1" dirty="0"/>
              <a:t> процедура по </a:t>
            </a:r>
            <a:r>
              <a:rPr lang="ru-RU" sz="1800" b="1" dirty="0" err="1"/>
              <a:t>регламентиране</a:t>
            </a:r>
            <a:r>
              <a:rPr lang="ru-RU" sz="1800" b="1" dirty="0"/>
              <a:t> на </a:t>
            </a:r>
            <a:r>
              <a:rPr lang="ru-RU" sz="1800" b="1" dirty="0" err="1"/>
              <a:t>самостоятелно</a:t>
            </a:r>
            <a:r>
              <a:rPr lang="ru-RU" sz="1800" b="1" dirty="0"/>
              <a:t> </a:t>
            </a:r>
            <a:r>
              <a:rPr lang="ru-RU" sz="1800" b="1" dirty="0" err="1"/>
              <a:t>договаряне</a:t>
            </a:r>
            <a:r>
              <a:rPr lang="ru-RU" sz="1800" b="1" dirty="0"/>
              <a:t> в </a:t>
            </a:r>
            <a:r>
              <a:rPr lang="ru-RU" sz="1800" b="1" dirty="0" err="1"/>
              <a:t>частта</a:t>
            </a:r>
            <a:r>
              <a:rPr lang="ru-RU" sz="1800" b="1" dirty="0"/>
              <a:t> ПИМП на НРД </a:t>
            </a:r>
            <a:endParaRPr lang="ru-RU" sz="1800" b="1" dirty="0" smtClean="0"/>
          </a:p>
          <a:p>
            <a:endParaRPr lang="ru-RU" sz="1800" dirty="0"/>
          </a:p>
          <a:p>
            <a:r>
              <a:rPr lang="ru-RU" sz="1800" b="1" dirty="0"/>
              <a:t> </a:t>
            </a:r>
            <a:r>
              <a:rPr lang="ru-RU" sz="1800" b="1" dirty="0" smtClean="0"/>
              <a:t>                           </a:t>
            </a:r>
            <a:r>
              <a:rPr lang="bg-BG" sz="1800" b="1" dirty="0" smtClean="0"/>
              <a:t>София </a:t>
            </a:r>
            <a:r>
              <a:rPr lang="bg-BG" sz="1800" b="1" dirty="0"/>
              <a:t>д-р Георги Миндов </a:t>
            </a:r>
            <a:endParaRPr lang="bg-BG" sz="1800" dirty="0"/>
          </a:p>
          <a:p>
            <a:r>
              <a:rPr lang="bg-BG" sz="1800" b="1" dirty="0" smtClean="0"/>
              <a:t>                                         23.02.2017г</a:t>
            </a:r>
            <a:r>
              <a:rPr lang="bg-BG" sz="1800" b="1" dirty="0"/>
              <a:t>. Председател на ДСОПЛ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59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fontScale="55000" lnSpcReduction="20000"/>
          </a:bodyPr>
          <a:lstStyle/>
          <a:p>
            <a:r>
              <a:rPr lang="ru-RU" sz="1800" b="1" dirty="0"/>
              <a:t>Изх.№7/ 08.03.2017г </a:t>
            </a:r>
            <a:r>
              <a:rPr lang="ru-RU" sz="1800" b="1" dirty="0">
                <a:solidFill>
                  <a:srgbClr val="FF0000"/>
                </a:solidFill>
              </a:rPr>
              <a:t>До: </a:t>
            </a:r>
            <a:r>
              <a:rPr lang="ru-RU" sz="1800" b="1" dirty="0" smtClean="0">
                <a:solidFill>
                  <a:srgbClr val="FF0000"/>
                </a:solidFill>
              </a:rPr>
              <a:t>БЛС-СК</a:t>
            </a:r>
          </a:p>
          <a:p>
            <a:r>
              <a:rPr lang="ru-RU" sz="1800" b="1" dirty="0" err="1" smtClean="0">
                <a:solidFill>
                  <a:srgbClr val="FF0000"/>
                </a:solidFill>
              </a:rPr>
              <a:t>Уведомително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</a:rPr>
              <a:t>писмо</a:t>
            </a:r>
            <a:endParaRPr lang="ru-RU" sz="1800" b="1" dirty="0">
              <a:solidFill>
                <a:srgbClr val="FF0000"/>
              </a:solidFill>
            </a:endParaRPr>
          </a:p>
          <a:p>
            <a:r>
              <a:rPr lang="bg-BG" sz="1800" b="1" dirty="0"/>
              <a:t>Колеги,</a:t>
            </a:r>
          </a:p>
          <a:p>
            <a:r>
              <a:rPr lang="ru-RU" sz="1800" b="1" dirty="0"/>
              <a:t>След </a:t>
            </a:r>
            <a:r>
              <a:rPr lang="ru-RU" sz="1800" b="1" dirty="0" err="1"/>
              <a:t>направени</a:t>
            </a:r>
            <a:r>
              <a:rPr lang="ru-RU" sz="1800" b="1" dirty="0"/>
              <a:t> </a:t>
            </a:r>
            <a:r>
              <a:rPr lang="ru-RU" sz="1800" b="1" dirty="0" err="1"/>
              <a:t>изявления</a:t>
            </a:r>
            <a:r>
              <a:rPr lang="ru-RU" sz="1800" b="1" dirty="0"/>
              <a:t> в </a:t>
            </a:r>
            <a:r>
              <a:rPr lang="ru-RU" sz="1800" b="1" dirty="0" err="1"/>
              <a:t>национални</a:t>
            </a:r>
            <a:r>
              <a:rPr lang="ru-RU" sz="1800" b="1" dirty="0"/>
              <a:t> </a:t>
            </a:r>
            <a:r>
              <a:rPr lang="ru-RU" sz="1800" b="1" dirty="0" err="1"/>
              <a:t>медии</a:t>
            </a:r>
            <a:r>
              <a:rPr lang="ru-RU" sz="1800" b="1" dirty="0"/>
              <a:t> (БТВ) на 8.03.2017г. на д-р </a:t>
            </a:r>
            <a:r>
              <a:rPr lang="ru-RU" sz="1800" b="1" dirty="0" err="1"/>
              <a:t>Десислава</a:t>
            </a:r>
            <a:endParaRPr lang="ru-RU" sz="1800" b="1" dirty="0"/>
          </a:p>
          <a:p>
            <a:r>
              <a:rPr lang="ru-RU" sz="1800" b="1" dirty="0" err="1"/>
              <a:t>Кателиева</a:t>
            </a:r>
            <a:r>
              <a:rPr lang="ru-RU" sz="1800" b="1" dirty="0"/>
              <a:t> в </a:t>
            </a:r>
            <a:r>
              <a:rPr lang="ru-RU" sz="1800" b="1" dirty="0" err="1"/>
              <a:t>качеството</a:t>
            </a:r>
            <a:r>
              <a:rPr lang="ru-RU" sz="1800" b="1" dirty="0"/>
              <a:t> си на </a:t>
            </a:r>
            <a:r>
              <a:rPr lang="ru-RU" sz="1800" b="1" dirty="0" err="1"/>
              <a:t>Председател</a:t>
            </a:r>
            <a:r>
              <a:rPr lang="ru-RU" sz="1800" b="1" dirty="0"/>
              <a:t> на </a:t>
            </a:r>
            <a:r>
              <a:rPr lang="ru-RU" sz="1800" b="1" dirty="0" err="1"/>
              <a:t>сдружение</a:t>
            </a:r>
            <a:r>
              <a:rPr lang="ru-RU" sz="1800" b="1" dirty="0"/>
              <a:t> на </a:t>
            </a:r>
            <a:r>
              <a:rPr lang="ru-RU" sz="1800" b="1" dirty="0" err="1"/>
              <a:t>спешните</a:t>
            </a:r>
            <a:r>
              <a:rPr lang="ru-RU" sz="1800" b="1" dirty="0"/>
              <a:t> </a:t>
            </a:r>
            <a:r>
              <a:rPr lang="ru-RU" sz="1800" b="1" dirty="0" err="1"/>
              <a:t>медици</a:t>
            </a:r>
            <a:r>
              <a:rPr lang="ru-RU" sz="1800" b="1" dirty="0"/>
              <a:t> </a:t>
            </a:r>
            <a:r>
              <a:rPr lang="ru-RU" sz="1800" b="1" dirty="0" err="1"/>
              <a:t>относно</a:t>
            </a:r>
            <a:endParaRPr lang="ru-RU" sz="1800" b="1" dirty="0"/>
          </a:p>
          <a:p>
            <a:r>
              <a:rPr lang="ru-RU" sz="1800" b="1" dirty="0"/>
              <a:t>организация на </a:t>
            </a:r>
            <a:r>
              <a:rPr lang="ru-RU" sz="1800" b="1" dirty="0" err="1"/>
              <a:t>спешната</a:t>
            </a:r>
            <a:r>
              <a:rPr lang="ru-RU" sz="1800" b="1" dirty="0"/>
              <a:t> </a:t>
            </a:r>
            <a:r>
              <a:rPr lang="ru-RU" sz="1800" b="1" dirty="0" err="1"/>
              <a:t>помощ</a:t>
            </a:r>
            <a:r>
              <a:rPr lang="ru-RU" sz="1800" b="1" dirty="0"/>
              <a:t> в </a:t>
            </a:r>
            <a:r>
              <a:rPr lang="ru-RU" sz="1800" b="1" dirty="0" err="1"/>
              <a:t>Р.България</a:t>
            </a:r>
            <a:r>
              <a:rPr lang="ru-RU" sz="1800" b="1" dirty="0"/>
              <a:t> и конкретно, </a:t>
            </a:r>
            <a:r>
              <a:rPr lang="ru-RU" sz="2500" b="1" dirty="0">
                <a:solidFill>
                  <a:srgbClr val="FF0000"/>
                </a:solidFill>
              </a:rPr>
              <a:t>че на спешна </a:t>
            </a:r>
            <a:r>
              <a:rPr lang="ru-RU" sz="2500" b="1" dirty="0" err="1">
                <a:solidFill>
                  <a:srgbClr val="FF0000"/>
                </a:solidFill>
              </a:rPr>
              <a:t>помощ</a:t>
            </a:r>
            <a:r>
              <a:rPr lang="ru-RU" sz="2500" b="1" dirty="0">
                <a:solidFill>
                  <a:srgbClr val="FF0000"/>
                </a:solidFill>
              </a:rPr>
              <a:t> се </a:t>
            </a:r>
            <a:r>
              <a:rPr lang="ru-RU" sz="2500" b="1" dirty="0" err="1" smtClean="0">
                <a:solidFill>
                  <a:srgbClr val="FF0000"/>
                </a:solidFill>
              </a:rPr>
              <a:t>задължава</a:t>
            </a:r>
            <a:r>
              <a:rPr lang="ru-RU" sz="2500" b="1" dirty="0">
                <a:solidFill>
                  <a:srgbClr val="FF0000"/>
                </a:solidFill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</a:rPr>
              <a:t>да </a:t>
            </a:r>
            <a:r>
              <a:rPr lang="ru-RU" sz="2500" b="1" dirty="0">
                <a:solidFill>
                  <a:srgbClr val="FF0000"/>
                </a:solidFill>
              </a:rPr>
              <a:t>замести </a:t>
            </a:r>
            <a:r>
              <a:rPr lang="ru-RU" sz="2500" b="1" dirty="0" err="1">
                <a:solidFill>
                  <a:srgbClr val="FF0000"/>
                </a:solidFill>
              </a:rPr>
              <a:t>общопрактикуващите</a:t>
            </a:r>
            <a:r>
              <a:rPr lang="ru-RU" sz="2500" b="1" dirty="0">
                <a:solidFill>
                  <a:srgbClr val="FF0000"/>
                </a:solidFill>
              </a:rPr>
              <a:t> лекари в </a:t>
            </a:r>
            <a:r>
              <a:rPr lang="ru-RU" sz="2500" b="1" dirty="0" err="1">
                <a:solidFill>
                  <a:srgbClr val="FF0000"/>
                </a:solidFill>
              </a:rPr>
              <a:t>извънработното</a:t>
            </a:r>
            <a:r>
              <a:rPr lang="ru-RU" sz="2500" b="1" dirty="0">
                <a:solidFill>
                  <a:srgbClr val="FF0000"/>
                </a:solidFill>
              </a:rPr>
              <a:t> им </a:t>
            </a:r>
            <a:r>
              <a:rPr lang="ru-RU" sz="2500" b="1" dirty="0" err="1">
                <a:solidFill>
                  <a:srgbClr val="FF0000"/>
                </a:solidFill>
              </a:rPr>
              <a:t>време</a:t>
            </a:r>
            <a:r>
              <a:rPr lang="ru-RU" sz="25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1800" b="1" dirty="0" err="1" smtClean="0"/>
              <a:t>Линк</a:t>
            </a:r>
            <a:r>
              <a:rPr lang="ru-RU" sz="1800" b="1" dirty="0"/>
              <a:t>:</a:t>
            </a:r>
          </a:p>
          <a:p>
            <a:r>
              <a:rPr lang="en-US" sz="1800" b="1" dirty="0"/>
              <a:t>http://btvnovinite.bg/video/videos/tazi-sutrin/d-r-desislava-katelieva-ima-masova-chistka-vpirogov.</a:t>
            </a:r>
          </a:p>
          <a:p>
            <a:r>
              <a:rPr lang="en-US" sz="1800" b="1" dirty="0" smtClean="0"/>
              <a:t>Html</a:t>
            </a:r>
            <a:endParaRPr lang="bg-BG" sz="1800" b="1" dirty="0" smtClean="0"/>
          </a:p>
          <a:p>
            <a:endParaRPr lang="en-US" sz="1800" b="1" dirty="0"/>
          </a:p>
          <a:p>
            <a:r>
              <a:rPr lang="bg-BG" sz="1800" b="1" dirty="0"/>
              <a:t>Ви информираме за следното</a:t>
            </a:r>
            <a:r>
              <a:rPr lang="bg-BG" sz="1800" b="1" dirty="0" smtClean="0"/>
              <a:t>: </a:t>
            </a:r>
          </a:p>
          <a:p>
            <a:endParaRPr lang="bg-BG" sz="1800" b="1" dirty="0"/>
          </a:p>
          <a:p>
            <a:r>
              <a:rPr lang="ru-RU" sz="1800" b="1" dirty="0"/>
              <a:t>1. </a:t>
            </a:r>
            <a:r>
              <a:rPr lang="ru-RU" sz="1800" b="1" dirty="0" err="1">
                <a:solidFill>
                  <a:srgbClr val="FF0000"/>
                </a:solidFill>
              </a:rPr>
              <a:t>Спешната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помощ</a:t>
            </a:r>
            <a:r>
              <a:rPr lang="ru-RU" sz="1800" b="1" dirty="0">
                <a:solidFill>
                  <a:srgbClr val="FF0000"/>
                </a:solidFill>
              </a:rPr>
              <a:t> в Р. </a:t>
            </a:r>
            <a:r>
              <a:rPr lang="ru-RU" sz="1800" b="1" dirty="0" err="1">
                <a:solidFill>
                  <a:srgbClr val="FF0000"/>
                </a:solidFill>
              </a:rPr>
              <a:t>България</a:t>
            </a:r>
            <a:r>
              <a:rPr lang="ru-RU" sz="1800" b="1" dirty="0">
                <a:solidFill>
                  <a:srgbClr val="FF0000"/>
                </a:solidFill>
              </a:rPr>
              <a:t> се </a:t>
            </a:r>
            <a:r>
              <a:rPr lang="ru-RU" sz="1800" b="1" dirty="0" err="1">
                <a:solidFill>
                  <a:srgbClr val="FF0000"/>
                </a:solidFill>
              </a:rPr>
              <a:t>организира</a:t>
            </a:r>
            <a:r>
              <a:rPr lang="ru-RU" sz="1800" b="1" dirty="0">
                <a:solidFill>
                  <a:srgbClr val="FF0000"/>
                </a:solidFill>
              </a:rPr>
              <a:t> и </a:t>
            </a:r>
            <a:r>
              <a:rPr lang="ru-RU" sz="1800" b="1" dirty="0" err="1">
                <a:solidFill>
                  <a:srgbClr val="FF0000"/>
                </a:solidFill>
              </a:rPr>
              <a:t>финансира</a:t>
            </a:r>
            <a:r>
              <a:rPr lang="ru-RU" sz="1800" b="1" dirty="0">
                <a:solidFill>
                  <a:srgbClr val="FF0000"/>
                </a:solidFill>
              </a:rPr>
              <a:t> от </a:t>
            </a:r>
            <a:r>
              <a:rPr lang="ru-RU" sz="1800" b="1" dirty="0" err="1">
                <a:solidFill>
                  <a:srgbClr val="FF0000"/>
                </a:solidFill>
              </a:rPr>
              <a:t>държавата</a:t>
            </a:r>
            <a:r>
              <a:rPr lang="ru-RU" sz="1800" b="1" dirty="0"/>
              <a:t>. (чл.99, ал.1 от</a:t>
            </a:r>
          </a:p>
          <a:p>
            <a:r>
              <a:rPr lang="bg-BG" sz="1800" b="1" dirty="0"/>
              <a:t>ЗЗ)</a:t>
            </a:r>
          </a:p>
          <a:p>
            <a:r>
              <a:rPr lang="ru-RU" sz="1800" b="1" dirty="0"/>
              <a:t>2. </a:t>
            </a:r>
            <a:r>
              <a:rPr lang="ru-RU" sz="1800" b="1" dirty="0" err="1">
                <a:solidFill>
                  <a:srgbClr val="FF0000"/>
                </a:solidFill>
              </a:rPr>
              <a:t>Общопрактикуващите</a:t>
            </a:r>
            <a:r>
              <a:rPr lang="ru-RU" sz="1800" b="1" dirty="0">
                <a:solidFill>
                  <a:srgbClr val="FF0000"/>
                </a:solidFill>
              </a:rPr>
              <a:t> лекари </a:t>
            </a:r>
            <a:r>
              <a:rPr lang="ru-RU" sz="1800" b="1" dirty="0" smtClean="0">
                <a:solidFill>
                  <a:srgbClr val="FF0000"/>
                </a:solidFill>
              </a:rPr>
              <a:t>не </a:t>
            </a:r>
            <a:r>
              <a:rPr lang="ru-RU" sz="1800" b="1" dirty="0" err="1">
                <a:solidFill>
                  <a:srgbClr val="FF0000"/>
                </a:solidFill>
              </a:rPr>
              <a:t>осигуряват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спешната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помощ</a:t>
            </a:r>
            <a:r>
              <a:rPr lang="ru-RU" sz="1800" b="1" dirty="0">
                <a:solidFill>
                  <a:srgbClr val="FF0000"/>
                </a:solidFill>
              </a:rPr>
              <a:t> на адрес, </a:t>
            </a:r>
            <a:r>
              <a:rPr lang="ru-RU" sz="1800" b="1" dirty="0" err="1"/>
              <a:t>освен</a:t>
            </a:r>
            <a:r>
              <a:rPr lang="ru-RU" sz="1800" b="1" dirty="0"/>
              <a:t> при</a:t>
            </a:r>
          </a:p>
          <a:p>
            <a:r>
              <a:rPr lang="ru-RU" sz="1800" b="1" dirty="0" err="1"/>
              <a:t>възникнал</a:t>
            </a:r>
            <a:r>
              <a:rPr lang="ru-RU" sz="1800" b="1" dirty="0"/>
              <a:t> случай на </a:t>
            </a:r>
            <a:r>
              <a:rPr lang="ru-RU" sz="1800" b="1" dirty="0" err="1"/>
              <a:t>територията</a:t>
            </a:r>
            <a:r>
              <a:rPr lang="ru-RU" sz="1800" b="1" dirty="0"/>
              <a:t> на </a:t>
            </a:r>
            <a:r>
              <a:rPr lang="ru-RU" sz="1800" b="1" dirty="0" err="1"/>
              <a:t>лечебното</a:t>
            </a:r>
            <a:r>
              <a:rPr lang="ru-RU" sz="1800" b="1" dirty="0"/>
              <a:t> заведение, </a:t>
            </a:r>
            <a:r>
              <a:rPr lang="ru-RU" sz="1800" b="1" dirty="0" err="1"/>
              <a:t>съгласно</a:t>
            </a:r>
            <a:r>
              <a:rPr lang="ru-RU" sz="1800" b="1" dirty="0"/>
              <a:t> </a:t>
            </a:r>
            <a:r>
              <a:rPr lang="ru-RU" sz="1800" b="1" dirty="0" err="1"/>
              <a:t>Наредба</a:t>
            </a:r>
            <a:r>
              <a:rPr lang="ru-RU" sz="1800" b="1" dirty="0"/>
              <a:t> №2/2016г. за</a:t>
            </a:r>
          </a:p>
          <a:p>
            <a:r>
              <a:rPr lang="ru-RU" sz="1800" b="1" dirty="0" err="1"/>
              <a:t>Основен</a:t>
            </a:r>
            <a:r>
              <a:rPr lang="ru-RU" sz="1800" b="1" dirty="0"/>
              <a:t> пакет </a:t>
            </a:r>
            <a:r>
              <a:rPr lang="ru-RU" sz="1800" b="1" dirty="0" err="1"/>
              <a:t>дейности</a:t>
            </a:r>
            <a:r>
              <a:rPr lang="ru-RU" sz="1800" b="1" dirty="0"/>
              <a:t> </a:t>
            </a:r>
            <a:r>
              <a:rPr lang="ru-RU" sz="1800" b="1" dirty="0" err="1"/>
              <a:t>гарантирани</a:t>
            </a:r>
            <a:r>
              <a:rPr lang="ru-RU" sz="1800" b="1" dirty="0"/>
              <a:t> от бюджета на НЗОК:</a:t>
            </a:r>
          </a:p>
          <a:p>
            <a:r>
              <a:rPr lang="ru-RU" sz="1800" b="1" dirty="0"/>
              <a:t>„VI.4 </a:t>
            </a:r>
            <a:r>
              <a:rPr lang="ru-RU" sz="1800" b="1" dirty="0" err="1"/>
              <a:t>Оказване</a:t>
            </a:r>
            <a:r>
              <a:rPr lang="ru-RU" sz="1800" b="1" dirty="0"/>
              <a:t> на </a:t>
            </a:r>
            <a:r>
              <a:rPr lang="ru-RU" sz="1800" b="1" dirty="0" err="1"/>
              <a:t>медицинска</a:t>
            </a:r>
            <a:r>
              <a:rPr lang="ru-RU" sz="1800" b="1" dirty="0"/>
              <a:t> </a:t>
            </a:r>
            <a:r>
              <a:rPr lang="ru-RU" sz="1800" b="1" dirty="0" err="1"/>
              <a:t>помощ</a:t>
            </a:r>
            <a:r>
              <a:rPr lang="ru-RU" sz="1800" b="1" dirty="0"/>
              <a:t> при </a:t>
            </a:r>
            <a:r>
              <a:rPr lang="ru-RU" sz="1800" b="1" dirty="0" err="1"/>
              <a:t>спешни</a:t>
            </a:r>
            <a:r>
              <a:rPr lang="ru-RU" sz="1800" b="1" dirty="0"/>
              <a:t> </a:t>
            </a:r>
            <a:r>
              <a:rPr lang="ru-RU" sz="1800" b="1" dirty="0" err="1"/>
              <a:t>състояния</a:t>
            </a:r>
            <a:r>
              <a:rPr lang="ru-RU" sz="1800" b="1" dirty="0"/>
              <a:t> и </a:t>
            </a:r>
            <a:r>
              <a:rPr lang="ru-RU" sz="1800" b="1" dirty="0" err="1"/>
              <a:t>поддържане</a:t>
            </a:r>
            <a:r>
              <a:rPr lang="ru-RU" sz="1800" b="1" dirty="0"/>
              <a:t> на </a:t>
            </a:r>
            <a:r>
              <a:rPr lang="ru-RU" sz="1800" b="1" dirty="0" err="1"/>
              <a:t>жизнените</a:t>
            </a:r>
            <a:endParaRPr lang="ru-RU" sz="1800" b="1" dirty="0"/>
          </a:p>
          <a:p>
            <a:r>
              <a:rPr lang="ru-RU" sz="1800" b="1" dirty="0"/>
              <a:t>функции на </a:t>
            </a:r>
            <a:r>
              <a:rPr lang="ru-RU" sz="1800" b="1" dirty="0" err="1"/>
              <a:t>територията</a:t>
            </a:r>
            <a:r>
              <a:rPr lang="ru-RU" sz="1800" b="1" dirty="0"/>
              <a:t> на </a:t>
            </a:r>
            <a:r>
              <a:rPr lang="ru-RU" sz="1800" b="1" dirty="0" err="1"/>
              <a:t>лечебното</a:t>
            </a:r>
            <a:r>
              <a:rPr lang="ru-RU" sz="1800" b="1" dirty="0"/>
              <a:t> заведение до </a:t>
            </a:r>
            <a:r>
              <a:rPr lang="ru-RU" sz="1800" b="1" dirty="0" err="1"/>
              <a:t>пристигане</a:t>
            </a:r>
            <a:r>
              <a:rPr lang="ru-RU" sz="1800" b="1" dirty="0"/>
              <a:t> на </a:t>
            </a:r>
            <a:r>
              <a:rPr lang="ru-RU" sz="1800" b="1" dirty="0" err="1"/>
              <a:t>екип</a:t>
            </a:r>
            <a:r>
              <a:rPr lang="ru-RU" sz="1800" b="1" dirty="0"/>
              <a:t> на </a:t>
            </a:r>
            <a:r>
              <a:rPr lang="ru-RU" sz="1800" b="1" dirty="0" err="1"/>
              <a:t>център</a:t>
            </a:r>
            <a:r>
              <a:rPr lang="ru-RU" sz="1800" b="1" dirty="0"/>
              <a:t> за</a:t>
            </a:r>
          </a:p>
          <a:p>
            <a:r>
              <a:rPr lang="ru-RU" sz="1800" b="1" dirty="0"/>
              <a:t>спешна </a:t>
            </a:r>
            <a:r>
              <a:rPr lang="ru-RU" sz="1800" b="1" dirty="0" err="1"/>
              <a:t>медицинска</a:t>
            </a:r>
            <a:r>
              <a:rPr lang="ru-RU" sz="1800" b="1" dirty="0"/>
              <a:t> </a:t>
            </a:r>
            <a:r>
              <a:rPr lang="ru-RU" sz="1800" b="1" dirty="0" err="1"/>
              <a:t>помощ</a:t>
            </a:r>
            <a:r>
              <a:rPr lang="ru-RU" sz="1800" b="1" dirty="0"/>
              <a:t> или </a:t>
            </a:r>
            <a:r>
              <a:rPr lang="ru-RU" sz="1800" b="1" dirty="0" err="1"/>
              <a:t>хоспитализация</a:t>
            </a:r>
            <a:r>
              <a:rPr lang="ru-RU" sz="1800" b="1" dirty="0"/>
              <a:t> на пациента.“</a:t>
            </a:r>
          </a:p>
          <a:p>
            <a:r>
              <a:rPr lang="ru-RU" sz="1800" b="1" dirty="0"/>
              <a:t>3. </a:t>
            </a:r>
            <a:r>
              <a:rPr lang="ru-RU" sz="1800" b="1" dirty="0" err="1">
                <a:solidFill>
                  <a:srgbClr val="FF0000"/>
                </a:solidFill>
              </a:rPr>
              <a:t>Общопрактикуващите</a:t>
            </a:r>
            <a:r>
              <a:rPr lang="ru-RU" sz="1800" b="1" dirty="0">
                <a:solidFill>
                  <a:srgbClr val="FF0000"/>
                </a:solidFill>
              </a:rPr>
              <a:t> лекари </a:t>
            </a:r>
            <a:r>
              <a:rPr lang="ru-RU" sz="1800" b="1" dirty="0" err="1">
                <a:solidFill>
                  <a:srgbClr val="FF0000"/>
                </a:solidFill>
              </a:rPr>
              <a:t>осигуряват</a:t>
            </a:r>
            <a:r>
              <a:rPr lang="ru-RU" sz="1800" b="1" dirty="0">
                <a:solidFill>
                  <a:srgbClr val="FF0000"/>
                </a:solidFill>
              </a:rPr>
              <a:t> 24 часов, 365 дни </a:t>
            </a:r>
            <a:r>
              <a:rPr lang="ru-RU" sz="1800" b="1" dirty="0" err="1">
                <a:solidFill>
                  <a:srgbClr val="FF0000"/>
                </a:solidFill>
              </a:rPr>
              <a:t>годишно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достъп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r>
              <a:rPr lang="ru-RU" sz="1800" b="1" dirty="0"/>
              <a:t>до</a:t>
            </a:r>
          </a:p>
          <a:p>
            <a:r>
              <a:rPr lang="ru-RU" sz="1800" b="1" dirty="0" err="1"/>
              <a:t>медицинска</a:t>
            </a:r>
            <a:r>
              <a:rPr lang="ru-RU" sz="1800" b="1" dirty="0"/>
              <a:t> </a:t>
            </a:r>
            <a:r>
              <a:rPr lang="ru-RU" sz="1800" b="1" dirty="0" err="1"/>
              <a:t>помощ</a:t>
            </a:r>
            <a:r>
              <a:rPr lang="ru-RU" sz="1800" b="1" dirty="0"/>
              <a:t> на </a:t>
            </a:r>
            <a:r>
              <a:rPr lang="ru-RU" sz="1800" b="1" dirty="0" err="1" smtClean="0"/>
              <a:t>регистрираните</a:t>
            </a:r>
            <a:r>
              <a:rPr lang="ru-RU" sz="1800" b="1" dirty="0" smtClean="0"/>
              <a:t> и </a:t>
            </a:r>
            <a:r>
              <a:rPr lang="ru-RU" sz="1800" b="1" dirty="0" err="1" smtClean="0"/>
              <a:t>осигурени</a:t>
            </a:r>
            <a:r>
              <a:rPr lang="ru-RU" sz="1800" b="1" dirty="0" smtClean="0"/>
              <a:t>  </a:t>
            </a:r>
            <a:r>
              <a:rPr lang="ru-RU" sz="1800" b="1" dirty="0" err="1"/>
              <a:t>пациенти</a:t>
            </a:r>
            <a:r>
              <a:rPr lang="ru-RU" sz="1800" b="1" dirty="0"/>
              <a:t> в </a:t>
            </a:r>
            <a:r>
              <a:rPr lang="ru-RU" sz="1800" b="1" dirty="0" err="1"/>
              <a:t>практиката</a:t>
            </a:r>
            <a:r>
              <a:rPr lang="ru-RU" sz="1800" b="1" dirty="0"/>
              <a:t> си </a:t>
            </a:r>
            <a:r>
              <a:rPr lang="ru-RU" sz="1800" b="1" dirty="0" err="1"/>
              <a:t>извън</a:t>
            </a:r>
            <a:r>
              <a:rPr lang="ru-RU" sz="1800" b="1" dirty="0"/>
              <a:t> </a:t>
            </a:r>
            <a:r>
              <a:rPr lang="ru-RU" sz="1800" b="1" dirty="0" err="1"/>
              <a:t>работния</a:t>
            </a:r>
            <a:r>
              <a:rPr lang="ru-RU" sz="1800" b="1" dirty="0"/>
              <a:t> </a:t>
            </a:r>
            <a:r>
              <a:rPr lang="ru-RU" sz="1800" b="1" dirty="0" smtClean="0"/>
              <a:t>график.</a:t>
            </a:r>
            <a:r>
              <a:rPr lang="ru-RU" sz="1800" b="1" dirty="0"/>
              <a:t> </a:t>
            </a:r>
            <a:r>
              <a:rPr lang="ru-RU" sz="1800" b="1" dirty="0" smtClean="0"/>
              <a:t>по </a:t>
            </a:r>
            <a:r>
              <a:rPr lang="ru-RU" sz="1800" b="1" dirty="0"/>
              <a:t>един от </a:t>
            </a:r>
            <a:r>
              <a:rPr lang="ru-RU" sz="1800" b="1" dirty="0" err="1"/>
              <a:t>следните</a:t>
            </a:r>
            <a:r>
              <a:rPr lang="ru-RU" sz="1800" b="1" dirty="0"/>
              <a:t> начини: лично </a:t>
            </a:r>
            <a:r>
              <a:rPr lang="ru-RU" sz="1800" b="1" dirty="0" err="1"/>
              <a:t>разположение</a:t>
            </a:r>
            <a:r>
              <a:rPr lang="ru-RU" sz="1800" b="1" dirty="0"/>
              <a:t>, </a:t>
            </a:r>
            <a:r>
              <a:rPr lang="ru-RU" sz="1800" b="1" dirty="0" err="1"/>
              <a:t>сключен</a:t>
            </a:r>
            <a:r>
              <a:rPr lang="ru-RU" sz="1800" b="1" dirty="0"/>
              <a:t> договор с </a:t>
            </a:r>
            <a:r>
              <a:rPr lang="ru-RU" sz="1800" b="1" dirty="0" err="1"/>
              <a:t>дежурен</a:t>
            </a:r>
            <a:r>
              <a:rPr lang="ru-RU" sz="1800" b="1" dirty="0"/>
              <a:t> </a:t>
            </a:r>
            <a:r>
              <a:rPr lang="ru-RU" sz="1800" b="1" dirty="0" smtClean="0"/>
              <a:t>кабинет или </a:t>
            </a:r>
            <a:r>
              <a:rPr lang="ru-RU" sz="1800" b="1" dirty="0" err="1"/>
              <a:t>сключен</a:t>
            </a:r>
            <a:r>
              <a:rPr lang="ru-RU" sz="1800" b="1" dirty="0"/>
              <a:t> договор с филиал на спешна </a:t>
            </a:r>
            <a:r>
              <a:rPr lang="ru-RU" sz="1800" b="1" dirty="0" err="1"/>
              <a:t>помощ</a:t>
            </a:r>
            <a:r>
              <a:rPr lang="ru-RU" sz="1800" b="1" dirty="0" smtClean="0"/>
              <a:t>.</a:t>
            </a:r>
          </a:p>
          <a:p>
            <a:endParaRPr lang="ru-RU" sz="1800" b="1" dirty="0"/>
          </a:p>
          <a:p>
            <a:r>
              <a:rPr lang="ru-RU" sz="1800" b="1" dirty="0"/>
              <a:t>Видно от </a:t>
            </a:r>
            <a:r>
              <a:rPr lang="ru-RU" sz="1800" b="1" dirty="0" err="1"/>
              <a:t>гореизложеното</a:t>
            </a:r>
            <a:r>
              <a:rPr lang="ru-RU" sz="1800" b="1" dirty="0"/>
              <a:t> е, че </a:t>
            </a:r>
            <a:r>
              <a:rPr lang="ru-RU" sz="1800" b="1" dirty="0" err="1"/>
              <a:t>сключването</a:t>
            </a:r>
            <a:r>
              <a:rPr lang="ru-RU" sz="1800" b="1" dirty="0"/>
              <a:t> на договор за </a:t>
            </a:r>
            <a:r>
              <a:rPr lang="ru-RU" sz="1800" b="1" dirty="0" err="1"/>
              <a:t>обслужване</a:t>
            </a:r>
            <a:r>
              <a:rPr lang="ru-RU" sz="1800" b="1" dirty="0"/>
              <a:t> на </a:t>
            </a:r>
            <a:r>
              <a:rPr lang="ru-RU" sz="1800" b="1" dirty="0" err="1"/>
              <a:t>пациентите</a:t>
            </a:r>
            <a:endParaRPr lang="ru-RU" sz="1800" b="1" dirty="0"/>
          </a:p>
          <a:p>
            <a:r>
              <a:rPr lang="ru-RU" sz="1800" b="1" dirty="0" err="1"/>
              <a:t>извън</a:t>
            </a:r>
            <a:r>
              <a:rPr lang="ru-RU" sz="1800" b="1" dirty="0"/>
              <a:t> </a:t>
            </a:r>
            <a:r>
              <a:rPr lang="ru-RU" sz="1800" b="1" dirty="0" err="1"/>
              <a:t>работния</a:t>
            </a:r>
            <a:r>
              <a:rPr lang="ru-RU" sz="1800" b="1" dirty="0"/>
              <a:t> график е </a:t>
            </a:r>
            <a:r>
              <a:rPr lang="ru-RU" sz="1800" b="1" dirty="0" err="1"/>
              <a:t>възможност</a:t>
            </a:r>
            <a:r>
              <a:rPr lang="ru-RU" sz="1800" b="1" dirty="0"/>
              <a:t>, а не </a:t>
            </a:r>
            <a:r>
              <a:rPr lang="ru-RU" sz="1800" b="1" dirty="0" err="1"/>
              <a:t>задължение</a:t>
            </a:r>
            <a:r>
              <a:rPr lang="ru-RU" sz="1800" b="1" dirty="0"/>
              <a:t>, той е доброволен, </a:t>
            </a:r>
            <a:r>
              <a:rPr lang="ru-RU" sz="1800" b="1" dirty="0" err="1"/>
              <a:t>двустранен</a:t>
            </a:r>
            <a:r>
              <a:rPr lang="ru-RU" sz="1800" b="1" dirty="0"/>
              <a:t> и</a:t>
            </a:r>
          </a:p>
          <a:p>
            <a:r>
              <a:rPr lang="ru-RU" sz="1800" b="1" dirty="0" err="1">
                <a:solidFill>
                  <a:srgbClr val="FF0000"/>
                </a:solidFill>
              </a:rPr>
              <a:t>възмезден</a:t>
            </a:r>
            <a:r>
              <a:rPr lang="ru-RU" sz="1800" b="1" dirty="0">
                <a:solidFill>
                  <a:srgbClr val="FF0000"/>
                </a:solidFill>
              </a:rPr>
              <a:t> акт ( </a:t>
            </a:r>
            <a:r>
              <a:rPr lang="ru-RU" sz="1800" b="1" dirty="0" err="1">
                <a:solidFill>
                  <a:srgbClr val="FF0000"/>
                </a:solidFill>
              </a:rPr>
              <a:t>заплаща</a:t>
            </a:r>
            <a:r>
              <a:rPr lang="ru-RU" sz="1800" b="1" dirty="0">
                <a:solidFill>
                  <a:srgbClr val="FF0000"/>
                </a:solidFill>
              </a:rPr>
              <a:t> се от </a:t>
            </a:r>
            <a:r>
              <a:rPr lang="ru-RU" sz="1800" b="1" dirty="0" err="1">
                <a:solidFill>
                  <a:srgbClr val="FF0000"/>
                </a:solidFill>
              </a:rPr>
              <a:t>възложителя</a:t>
            </a:r>
            <a:r>
              <a:rPr lang="ru-RU" sz="1800" b="1" dirty="0" smtClean="0">
                <a:solidFill>
                  <a:srgbClr val="FF0000"/>
                </a:solidFill>
              </a:rPr>
              <a:t>).</a:t>
            </a:r>
          </a:p>
          <a:p>
            <a:endParaRPr lang="ru-RU" sz="1800" b="1" dirty="0">
              <a:solidFill>
                <a:srgbClr val="FF0000"/>
              </a:solidFill>
            </a:endParaRPr>
          </a:p>
          <a:p>
            <a:r>
              <a:rPr lang="ru-RU" sz="1800" b="1" dirty="0" err="1"/>
              <a:t>Изнесената</a:t>
            </a:r>
            <a:r>
              <a:rPr lang="ru-RU" sz="1800" b="1" dirty="0"/>
              <a:t> по </a:t>
            </a:r>
            <a:r>
              <a:rPr lang="ru-RU" sz="1800" b="1" dirty="0" err="1"/>
              <a:t>този</a:t>
            </a:r>
            <a:r>
              <a:rPr lang="ru-RU" sz="1800" b="1" dirty="0"/>
              <a:t> тенденциозен начин в </a:t>
            </a:r>
            <a:r>
              <a:rPr lang="ru-RU" sz="1800" b="1" dirty="0" err="1"/>
              <a:t>национални</a:t>
            </a:r>
            <a:r>
              <a:rPr lang="ru-RU" sz="1800" b="1" dirty="0"/>
              <a:t> </a:t>
            </a:r>
            <a:r>
              <a:rPr lang="ru-RU" sz="1800" b="1" dirty="0" err="1"/>
              <a:t>медии</a:t>
            </a:r>
            <a:r>
              <a:rPr lang="ru-RU" sz="1800" b="1" dirty="0"/>
              <a:t> информация е </a:t>
            </a:r>
            <a:r>
              <a:rPr lang="ru-RU" sz="1800" b="1" dirty="0" err="1"/>
              <a:t>невярна</a:t>
            </a:r>
            <a:r>
              <a:rPr lang="ru-RU" sz="1800" b="1" dirty="0"/>
              <a:t> и</a:t>
            </a:r>
          </a:p>
          <a:p>
            <a:r>
              <a:rPr lang="ru-RU" sz="1800" b="1" dirty="0"/>
              <a:t>води до </a:t>
            </a:r>
            <a:r>
              <a:rPr lang="ru-RU" sz="1800" b="1" dirty="0" err="1"/>
              <a:t>напрежениев</a:t>
            </a:r>
            <a:r>
              <a:rPr lang="ru-RU" sz="1800" b="1" dirty="0"/>
              <a:t> </a:t>
            </a:r>
            <a:r>
              <a:rPr lang="ru-RU" sz="1800" b="1" dirty="0" err="1"/>
              <a:t>съсловието</a:t>
            </a:r>
            <a:r>
              <a:rPr lang="ru-RU" sz="1800" b="1" dirty="0"/>
              <a:t>, </a:t>
            </a:r>
            <a:r>
              <a:rPr lang="ru-RU" sz="1800" b="1" dirty="0" err="1"/>
              <a:t>както</a:t>
            </a:r>
            <a:r>
              <a:rPr lang="ru-RU" sz="1800" b="1" dirty="0"/>
              <a:t> и </a:t>
            </a:r>
            <a:r>
              <a:rPr lang="ru-RU" sz="1800" b="1" dirty="0" err="1"/>
              <a:t>влошена</a:t>
            </a:r>
            <a:r>
              <a:rPr lang="ru-RU" sz="1800" b="1" dirty="0"/>
              <a:t> </a:t>
            </a:r>
            <a:r>
              <a:rPr lang="ru-RU" sz="1800" b="1" dirty="0" err="1"/>
              <a:t>колаборация</a:t>
            </a:r>
            <a:r>
              <a:rPr lang="ru-RU" sz="1800" b="1" dirty="0"/>
              <a:t> между</a:t>
            </a:r>
          </a:p>
          <a:p>
            <a:r>
              <a:rPr lang="ru-RU" sz="1800" b="1" dirty="0" err="1"/>
              <a:t>общопрактикуващи</a:t>
            </a:r>
            <a:r>
              <a:rPr lang="ru-RU" sz="1800" b="1" dirty="0"/>
              <a:t> лекари и спешна </a:t>
            </a:r>
            <a:r>
              <a:rPr lang="ru-RU" sz="1800" b="1" dirty="0" err="1"/>
              <a:t>помощ</a:t>
            </a:r>
            <a:r>
              <a:rPr lang="ru-RU" sz="1800" b="1" dirty="0"/>
              <a:t> с </a:t>
            </a:r>
            <a:r>
              <a:rPr lang="ru-RU" sz="1800" b="1" dirty="0" err="1"/>
              <a:t>всички</a:t>
            </a:r>
            <a:r>
              <a:rPr lang="ru-RU" sz="1800" b="1" dirty="0"/>
              <a:t> </a:t>
            </a:r>
            <a:r>
              <a:rPr lang="ru-RU" sz="1800" b="1" dirty="0" err="1"/>
              <a:t>рискове</a:t>
            </a:r>
            <a:r>
              <a:rPr lang="ru-RU" sz="1800" b="1" dirty="0"/>
              <a:t> </a:t>
            </a:r>
            <a:r>
              <a:rPr lang="ru-RU" sz="1800" b="1" dirty="0" err="1"/>
              <a:t>произтичащи</a:t>
            </a:r>
            <a:r>
              <a:rPr lang="ru-RU" sz="1800" b="1" dirty="0"/>
              <a:t> за </a:t>
            </a:r>
            <a:r>
              <a:rPr lang="ru-RU" sz="1800" b="1" dirty="0" err="1"/>
              <a:t>здравето</a:t>
            </a:r>
            <a:r>
              <a:rPr lang="ru-RU" sz="1800" b="1" dirty="0"/>
              <a:t> и</a:t>
            </a:r>
          </a:p>
          <a:p>
            <a:r>
              <a:rPr lang="bg-BG" sz="1800" b="1" dirty="0"/>
              <a:t>живота на пациентите</a:t>
            </a:r>
            <a:r>
              <a:rPr lang="bg-BG" sz="1800" b="1" dirty="0" smtClean="0"/>
              <a:t>.</a:t>
            </a:r>
          </a:p>
          <a:p>
            <a:endParaRPr lang="bg-BG" sz="1800" b="1" dirty="0"/>
          </a:p>
          <a:p>
            <a:r>
              <a:rPr lang="bg-BG" sz="1800" b="1" dirty="0" smtClean="0"/>
              <a:t>                                                                         08.03.2017г</a:t>
            </a:r>
            <a:r>
              <a:rPr lang="bg-BG" sz="1800" b="1" dirty="0"/>
              <a:t>. </a:t>
            </a:r>
            <a:endParaRPr lang="bg-BG" sz="1800" b="1" dirty="0" smtClean="0"/>
          </a:p>
          <a:p>
            <a:r>
              <a:rPr lang="bg-BG" sz="1800" b="1" dirty="0"/>
              <a:t> </a:t>
            </a:r>
            <a:r>
              <a:rPr lang="bg-BG" sz="1800" b="1" dirty="0" smtClean="0"/>
              <a:t>                                                                                                        д-р </a:t>
            </a:r>
            <a:r>
              <a:rPr lang="bg-BG" sz="1800" b="1" dirty="0"/>
              <a:t>Георги Миндов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9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fontScale="55000" lnSpcReduction="20000"/>
          </a:bodyPr>
          <a:lstStyle/>
          <a:p>
            <a:r>
              <a:rPr lang="bg-BG" sz="1800" b="1" dirty="0"/>
              <a:t>.№ 9 / 27. 03.2017г.                                                                                                                    ДО:  д-р ДАНЧО ПЕНЧЕВ</a:t>
            </a:r>
            <a:endParaRPr lang="en-US" sz="1800" dirty="0"/>
          </a:p>
          <a:p>
            <a:r>
              <a:rPr lang="bg-BG" sz="1800" b="1" dirty="0"/>
              <a:t>                                                                                                                                                                   </a:t>
            </a:r>
            <a:r>
              <a:rPr lang="bg-BG" sz="1800" b="1" dirty="0" smtClean="0"/>
              <a:t>Директор </a:t>
            </a:r>
            <a:r>
              <a:rPr lang="bg-BG" sz="1800" b="1" dirty="0"/>
              <a:t>на СРЗИ</a:t>
            </a:r>
            <a:endParaRPr lang="en-US" sz="1800" dirty="0"/>
          </a:p>
          <a:p>
            <a:r>
              <a:rPr lang="bg-BG" sz="1800" b="1" dirty="0"/>
              <a:t> </a:t>
            </a:r>
            <a:endParaRPr lang="en-US" sz="1800" dirty="0"/>
          </a:p>
          <a:p>
            <a:r>
              <a:rPr lang="bg-BG" sz="1800" b="1" dirty="0"/>
              <a:t>                                                                      Уважаеми д-р Пенчев,</a:t>
            </a:r>
            <a:endParaRPr lang="en-US" sz="1800" dirty="0"/>
          </a:p>
          <a:p>
            <a:r>
              <a:rPr lang="bg-BG" sz="1800" b="1" dirty="0"/>
              <a:t>Във връзка с епидемичния риск от епидемия от морбили  в Република България,  съществуващите различия в българския и на останалите европейски </a:t>
            </a:r>
            <a:r>
              <a:rPr lang="bg-BG" sz="1800" b="1" dirty="0" err="1"/>
              <a:t>имунизационни</a:t>
            </a:r>
            <a:r>
              <a:rPr lang="bg-BG" sz="1800" b="1" dirty="0"/>
              <a:t> календари, както и на натрупани проблеми възникнаха множество въпроси и предложения по съвместната ни работа : </a:t>
            </a:r>
            <a:endParaRPr lang="en-US" sz="1800" dirty="0"/>
          </a:p>
          <a:p>
            <a:r>
              <a:rPr lang="bg-BG" sz="1800" b="1" dirty="0"/>
              <a:t>1.	В случай на наличие на наши колеги ОПЛ и контактен медицински персонал нисък или липса на  </a:t>
            </a:r>
            <a:r>
              <a:rPr lang="bg-BG" sz="1800" b="1" dirty="0" err="1"/>
              <a:t>IgG</a:t>
            </a:r>
            <a:r>
              <a:rPr lang="bg-BG" sz="1800" b="1" dirty="0"/>
              <a:t> </a:t>
            </a:r>
            <a:r>
              <a:rPr lang="bg-BG" sz="1800" b="1" dirty="0" err="1"/>
              <a:t>титър</a:t>
            </a:r>
            <a:r>
              <a:rPr lang="bg-BG" sz="1800" b="1" dirty="0"/>
              <a:t> за морбили, отчитайки факта, че те ежедневно са в непосредствен контакт с пациенти, би ли било подходящо те да получат извънредна ваксинация? </a:t>
            </a:r>
            <a:endParaRPr lang="en-US" sz="1800" dirty="0"/>
          </a:p>
          <a:p>
            <a:r>
              <a:rPr lang="bg-BG" sz="1800" b="1" dirty="0">
                <a:solidFill>
                  <a:srgbClr val="FF0000"/>
                </a:solidFill>
              </a:rPr>
              <a:t>Предлагаме  бъдат обезпечени допълнителните дози ваксина  МПР за работещи с деца ОПЛ и медицинският им персонал.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2.	За пациенти на възраст под 12 години, при желание от страна на родителите, би ли могло да се направи по-ранна втора доза на ваксината ?</a:t>
            </a:r>
            <a:endParaRPr lang="en-US" sz="1800" dirty="0"/>
          </a:p>
          <a:p>
            <a:r>
              <a:rPr lang="bg-BG" sz="1800" b="1" dirty="0"/>
              <a:t>3.	</a:t>
            </a:r>
            <a:r>
              <a:rPr lang="bg-BG" sz="1800" b="1" dirty="0" err="1"/>
              <a:t>Общопрактикуващите</a:t>
            </a:r>
            <a:r>
              <a:rPr lang="bg-BG" sz="1800" b="1" dirty="0"/>
              <a:t> лекари все по-често срещаме, особено при сегашната епидемиологична обстановка затруднения поради тенденциозен отказ на родители да ваксинират децата си. </a:t>
            </a:r>
            <a:endParaRPr lang="en-US" sz="1800" dirty="0"/>
          </a:p>
          <a:p>
            <a:r>
              <a:rPr lang="bg-BG" sz="1800" b="1" dirty="0">
                <a:solidFill>
                  <a:srgbClr val="FF0000"/>
                </a:solidFill>
              </a:rPr>
              <a:t>Предлагаме  да уточним и изготвим алгоритъм на поведение на ОПЛ в подобни ситуации, като  и да ангажираме  и други институции в решаването на този проблем като Агенция за закрила на детето , МВР и др.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4.	</a:t>
            </a:r>
            <a:r>
              <a:rPr lang="bg-BG" sz="1800" b="1" dirty="0">
                <a:solidFill>
                  <a:srgbClr val="FF0000"/>
                </a:solidFill>
              </a:rPr>
              <a:t>Предлагаме да могат да се раздават ваксини и биопродукти и през  отчетния период в края на всяко тримесечие. Предлагаме и  при наличие на възможност с цел оптимизиране на доставките  и ненарушаване на хладилната вериги ваксините и биопродуктите да бъдат транспортирани от СРЗИ до амбулаториите на ОПЛ от специализирана фирма- доставчик.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5.	</a:t>
            </a:r>
            <a:r>
              <a:rPr lang="bg-BG" sz="1800" b="1" dirty="0">
                <a:solidFill>
                  <a:srgbClr val="FF0000"/>
                </a:solidFill>
              </a:rPr>
              <a:t>Предлагаме СРЗИ да информира на интернет страницата си актуална информация в реално време за наличните на склад количества ваксини и биопродукти.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6.	</a:t>
            </a:r>
            <a:r>
              <a:rPr lang="bg-BG" sz="1800" b="1" dirty="0">
                <a:solidFill>
                  <a:srgbClr val="FF0000"/>
                </a:solidFill>
              </a:rPr>
              <a:t>Предлагаме след </a:t>
            </a:r>
            <a:r>
              <a:rPr lang="bg-BG" sz="1800" b="1" dirty="0">
                <a:solidFill>
                  <a:schemeClr val="tx1"/>
                </a:solidFill>
              </a:rPr>
              <a:t>уеднаквяваното на кодовете  </a:t>
            </a:r>
            <a:r>
              <a:rPr lang="bg-BG" sz="1800" b="1" dirty="0">
                <a:solidFill>
                  <a:srgbClr val="FF0000"/>
                </a:solidFill>
              </a:rPr>
              <a:t>на имунизациите за НЗОК и РЗИ да се стартира програма за ежемесечно подаване на електронна справка към РЗИ за направените имунизации във формат XML, аналогичен с подавания към НЗОК. 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7.	</a:t>
            </a:r>
            <a:r>
              <a:rPr lang="bg-BG" sz="1800" b="1" dirty="0">
                <a:solidFill>
                  <a:srgbClr val="FF0000"/>
                </a:solidFill>
              </a:rPr>
              <a:t>Предлагаме  да уточним формата на подаваните по електронен път на сегашните тримесечни отчети за имунизациите, както и на справките за разхода на ваксините, съобразени с предстоящите промени в нар.15 за имунизациите, както и  със Закона за електронния документ и електронния подпис.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 </a:t>
            </a:r>
            <a:endParaRPr lang="en-US" sz="1800" dirty="0"/>
          </a:p>
          <a:p>
            <a:r>
              <a:rPr lang="bg-BG" sz="1800" b="1" dirty="0"/>
              <a:t>8.	</a:t>
            </a:r>
            <a:r>
              <a:rPr lang="bg-BG" sz="1800" b="1" dirty="0">
                <a:solidFill>
                  <a:srgbClr val="FF0000"/>
                </a:solidFill>
              </a:rPr>
              <a:t>Предлагаме да сформираме постоянна работна група между СРЗИ и ДСОПЛ  с цел подобряване на информираността на съсловието и оптимизиране на съвместните дейности.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bg-BG" sz="1800" b="1" dirty="0"/>
              <a:t> </a:t>
            </a:r>
            <a:endParaRPr lang="en-US" sz="1800" dirty="0"/>
          </a:p>
          <a:p>
            <a:r>
              <a:rPr lang="bg-BG" sz="1800" b="1" dirty="0"/>
              <a:t>Разчитаме на Вашето компетентно мнение и съдействие за решаването на поставените проблеми!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42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fontScale="47500" lnSpcReduction="20000"/>
          </a:bodyPr>
          <a:lstStyle/>
          <a:p>
            <a:r>
              <a:rPr lang="bg-BG" sz="1700" b="1" dirty="0"/>
              <a:t>Изх.№10/6.04.2017</a:t>
            </a:r>
          </a:p>
          <a:p>
            <a:r>
              <a:rPr lang="bg-BG" sz="1700" b="1" dirty="0"/>
              <a:t>ДО: д-р ВЕНЦИСЛАВ ГРОЗЕВ,</a:t>
            </a:r>
          </a:p>
          <a:p>
            <a:r>
              <a:rPr lang="bg-BG" sz="1700" b="1" dirty="0"/>
              <a:t>Председател на БЛС</a:t>
            </a:r>
          </a:p>
          <a:p>
            <a:r>
              <a:rPr lang="bg-BG" sz="1700" b="1" dirty="0"/>
              <a:t>Чрез: БЛС- Столична </a:t>
            </a:r>
            <a:r>
              <a:rPr lang="bg-BG" sz="1700" b="1" dirty="0" err="1" smtClean="0"/>
              <a:t>коле</a:t>
            </a:r>
            <a:r>
              <a:rPr lang="bg-BG" sz="1700" b="1" dirty="0" smtClean="0"/>
              <a:t>                     </a:t>
            </a:r>
            <a:r>
              <a:rPr lang="bg-BG" sz="2900" b="1" dirty="0" smtClean="0"/>
              <a:t>  </a:t>
            </a:r>
            <a:r>
              <a:rPr lang="bg-BG" sz="2900" b="1" dirty="0" smtClean="0">
                <a:solidFill>
                  <a:srgbClr val="FF0000"/>
                </a:solidFill>
              </a:rPr>
              <a:t>СИГНАЛ</a:t>
            </a:r>
            <a:endParaRPr lang="bg-BG" sz="2900" b="1" dirty="0">
              <a:solidFill>
                <a:srgbClr val="FF0000"/>
              </a:solidFill>
            </a:endParaRPr>
          </a:p>
          <a:p>
            <a:r>
              <a:rPr lang="ru-RU" sz="1800" b="1" dirty="0" err="1"/>
              <a:t>Относно</a:t>
            </a:r>
            <a:r>
              <a:rPr lang="ru-RU" sz="1800" b="1" dirty="0"/>
              <a:t>: </a:t>
            </a:r>
            <a:r>
              <a:rPr lang="ru-RU" sz="1800" b="1" dirty="0" err="1"/>
              <a:t>публикуваните</a:t>
            </a:r>
            <a:r>
              <a:rPr lang="ru-RU" sz="1800" b="1" dirty="0"/>
              <a:t> на </a:t>
            </a:r>
            <a:r>
              <a:rPr lang="ru-RU" sz="1800" b="1" dirty="0" err="1"/>
              <a:t>официалната</a:t>
            </a:r>
            <a:r>
              <a:rPr lang="ru-RU" sz="1800" b="1" dirty="0"/>
              <a:t> страница на НЗОК приложения </a:t>
            </a:r>
            <a:r>
              <a:rPr lang="ru-RU" sz="1800" b="1" dirty="0" err="1"/>
              <a:t>към</a:t>
            </a:r>
            <a:r>
              <a:rPr lang="ru-RU" sz="1800" b="1" dirty="0"/>
              <a:t> НРД 2017</a:t>
            </a:r>
          </a:p>
          <a:p>
            <a:r>
              <a:rPr lang="bg-BG" sz="1800" b="1" dirty="0"/>
              <a:t>Уважаеми колеги,</a:t>
            </a:r>
          </a:p>
          <a:p>
            <a:r>
              <a:rPr lang="ru-RU" sz="1800" b="1" dirty="0" err="1"/>
              <a:t>Насочваме</a:t>
            </a:r>
            <a:r>
              <a:rPr lang="ru-RU" sz="1800" b="1" dirty="0"/>
              <a:t> </a:t>
            </a:r>
            <a:r>
              <a:rPr lang="ru-RU" sz="1800" b="1" dirty="0" err="1"/>
              <a:t>Вашето</a:t>
            </a:r>
            <a:r>
              <a:rPr lang="ru-RU" sz="1800" b="1" dirty="0"/>
              <a:t> внимание </a:t>
            </a:r>
            <a:r>
              <a:rPr lang="ru-RU" sz="1800" b="1" dirty="0" err="1"/>
              <a:t>към</a:t>
            </a:r>
            <a:r>
              <a:rPr lang="ru-RU" sz="1800" b="1" dirty="0"/>
              <a:t> два </a:t>
            </a:r>
            <a:r>
              <a:rPr lang="ru-RU" sz="1800" b="1" dirty="0" err="1"/>
              <a:t>конкретни</a:t>
            </a:r>
            <a:r>
              <a:rPr lang="ru-RU" sz="1800" b="1" dirty="0"/>
              <a:t> казуса , </a:t>
            </a:r>
            <a:r>
              <a:rPr lang="ru-RU" sz="1800" b="1" dirty="0" err="1"/>
              <a:t>които</a:t>
            </a:r>
            <a:r>
              <a:rPr lang="ru-RU" sz="1800" b="1" dirty="0"/>
              <a:t> не само </a:t>
            </a:r>
            <a:r>
              <a:rPr lang="ru-RU" sz="1800" b="1" dirty="0" err="1"/>
              <a:t>затрудняват</a:t>
            </a:r>
            <a:r>
              <a:rPr lang="ru-RU" sz="1800" b="1" dirty="0"/>
              <a:t>, а </a:t>
            </a:r>
            <a:r>
              <a:rPr lang="ru-RU" sz="1800" b="1" dirty="0" err="1"/>
              <a:t>могат</a:t>
            </a:r>
            <a:r>
              <a:rPr lang="ru-RU" sz="1800" b="1" dirty="0"/>
              <a:t> да </a:t>
            </a:r>
            <a:r>
              <a:rPr lang="ru-RU" sz="1800" b="1" dirty="0" err="1"/>
              <a:t>доведат</a:t>
            </a:r>
            <a:r>
              <a:rPr lang="ru-RU" sz="1800" b="1" dirty="0"/>
              <a:t> </a:t>
            </a:r>
            <a:r>
              <a:rPr lang="ru-RU" sz="1800" b="1" dirty="0" smtClean="0"/>
              <a:t>до </a:t>
            </a:r>
            <a:r>
              <a:rPr lang="ru-RU" sz="1800" b="1" dirty="0" err="1" smtClean="0"/>
              <a:t>пряка</a:t>
            </a:r>
            <a:r>
              <a:rPr lang="ru-RU" sz="1800" b="1" dirty="0" smtClean="0"/>
              <a:t> </a:t>
            </a:r>
            <a:r>
              <a:rPr lang="ru-RU" sz="1800" b="1" dirty="0" err="1"/>
              <a:t>невъзможност</a:t>
            </a:r>
            <a:r>
              <a:rPr lang="ru-RU" sz="1800" b="1" dirty="0"/>
              <a:t> да </a:t>
            </a:r>
            <a:r>
              <a:rPr lang="ru-RU" sz="1800" b="1" dirty="0" err="1"/>
              <a:t>обслужваме</a:t>
            </a:r>
            <a:r>
              <a:rPr lang="ru-RU" sz="1800" b="1" dirty="0"/>
              <a:t> </a:t>
            </a:r>
            <a:r>
              <a:rPr lang="ru-RU" sz="1800" b="1" dirty="0" err="1"/>
              <a:t>пациентити</a:t>
            </a:r>
            <a:r>
              <a:rPr lang="ru-RU" sz="1800" b="1" dirty="0"/>
              <a:t> си, </a:t>
            </a:r>
            <a:r>
              <a:rPr lang="ru-RU" sz="1800" b="1" dirty="0" err="1"/>
              <a:t>както</a:t>
            </a:r>
            <a:r>
              <a:rPr lang="ru-RU" sz="1800" b="1" dirty="0"/>
              <a:t> и да </a:t>
            </a:r>
            <a:r>
              <a:rPr lang="ru-RU" sz="1800" b="1" dirty="0" err="1"/>
              <a:t>изписваме</a:t>
            </a:r>
            <a:r>
              <a:rPr lang="ru-RU" sz="1800" b="1" dirty="0"/>
              <a:t> </a:t>
            </a:r>
            <a:r>
              <a:rPr lang="ru-RU" sz="1800" b="1" dirty="0" err="1"/>
              <a:t>лекарствени</a:t>
            </a:r>
            <a:r>
              <a:rPr lang="ru-RU" sz="1800" b="1" dirty="0"/>
              <a:t> </a:t>
            </a:r>
            <a:r>
              <a:rPr lang="ru-RU" sz="1800" b="1" dirty="0" err="1"/>
              <a:t>продукти</a:t>
            </a:r>
            <a:r>
              <a:rPr lang="ru-RU" sz="1800" b="1" dirty="0" smtClean="0"/>
              <a:t>:</a:t>
            </a:r>
          </a:p>
          <a:p>
            <a:endParaRPr lang="ru-RU" sz="1800" b="1" dirty="0"/>
          </a:p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В приложение №10 „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Изисквания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НЗОК за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сключване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договор с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лечебни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заведения за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първична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извънболнична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медицинска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в Декларация образец 1 с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работния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график на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лечебното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/>
              <a:t>заведение </a:t>
            </a:r>
            <a:r>
              <a:rPr lang="ru-RU" sz="1800" b="1" dirty="0" smtClean="0"/>
              <a:t>под </a:t>
            </a:r>
            <a:r>
              <a:rPr lang="ru-RU" sz="1800" b="1" dirty="0" err="1" smtClean="0"/>
              <a:t>таблицата</a:t>
            </a:r>
            <a:r>
              <a:rPr lang="ru-RU" sz="1800" b="1" dirty="0" smtClean="0"/>
              <a:t> </a:t>
            </a:r>
            <a:r>
              <a:rPr lang="ru-RU" sz="1800" b="1" dirty="0"/>
              <a:t>с </a:t>
            </a:r>
            <a:r>
              <a:rPr lang="ru-RU" sz="1800" b="1" dirty="0" err="1"/>
              <a:t>официално</a:t>
            </a:r>
            <a:r>
              <a:rPr lang="ru-RU" sz="1800" b="1" dirty="0"/>
              <a:t> </a:t>
            </a:r>
            <a:r>
              <a:rPr lang="ru-RU" sz="1800" b="1" dirty="0" err="1"/>
              <a:t>декларираните</a:t>
            </a:r>
            <a:r>
              <a:rPr lang="ru-RU" sz="1800" b="1" dirty="0"/>
              <a:t> </a:t>
            </a:r>
            <a:r>
              <a:rPr lang="ru-RU" sz="1800" b="1" dirty="0" err="1"/>
              <a:t>часове</a:t>
            </a:r>
            <a:r>
              <a:rPr lang="ru-RU" sz="1800" b="1" dirty="0"/>
              <a:t> за </a:t>
            </a:r>
            <a:r>
              <a:rPr lang="ru-RU" sz="1800" b="1" dirty="0" err="1"/>
              <a:t>извършване</a:t>
            </a:r>
            <a:r>
              <a:rPr lang="ru-RU" sz="1800" b="1" dirty="0"/>
              <a:t> на </a:t>
            </a:r>
            <a:r>
              <a:rPr lang="ru-RU" sz="1800" b="1" dirty="0" err="1"/>
              <a:t>дейности</a:t>
            </a:r>
            <a:r>
              <a:rPr lang="ru-RU" sz="1800" b="1" dirty="0"/>
              <a:t> в НРД 2015 </a:t>
            </a:r>
            <a:r>
              <a:rPr lang="ru-RU" sz="1800" b="1" dirty="0" err="1"/>
              <a:t>съществуваше</a:t>
            </a:r>
            <a:r>
              <a:rPr lang="ru-RU" sz="1800" b="1" dirty="0"/>
              <a:t> текста:</a:t>
            </a:r>
          </a:p>
          <a:p>
            <a:r>
              <a:rPr lang="ru-RU" sz="2500" b="1" dirty="0"/>
              <a:t>„•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Забележка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Дейностите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могат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се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извършват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извън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посочения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график.“</a:t>
            </a:r>
          </a:p>
          <a:p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приложение 10 по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НРД 2017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горния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липсва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1800" b="1" dirty="0" err="1"/>
              <a:t>Липсата</a:t>
            </a:r>
            <a:r>
              <a:rPr lang="ru-RU" sz="1800" b="1" dirty="0"/>
              <a:t> на </a:t>
            </a:r>
            <a:r>
              <a:rPr lang="ru-RU" sz="1800" b="1" dirty="0" err="1"/>
              <a:t>горепосочения</a:t>
            </a:r>
            <a:r>
              <a:rPr lang="ru-RU" sz="1800" b="1" dirty="0"/>
              <a:t> текст </a:t>
            </a:r>
            <a:r>
              <a:rPr lang="ru-RU" sz="1800" b="1" dirty="0" err="1"/>
              <a:t>ще</a:t>
            </a:r>
            <a:r>
              <a:rPr lang="ru-RU" sz="1800" b="1" dirty="0"/>
              <a:t> </a:t>
            </a:r>
            <a:r>
              <a:rPr lang="ru-RU" sz="1800" b="1" dirty="0" err="1"/>
              <a:t>доведе</a:t>
            </a:r>
            <a:r>
              <a:rPr lang="ru-RU" sz="1800" b="1" dirty="0"/>
              <a:t> до </a:t>
            </a:r>
            <a:r>
              <a:rPr lang="ru-RU" sz="1800" b="1" dirty="0" err="1"/>
              <a:t>следните</a:t>
            </a:r>
            <a:r>
              <a:rPr lang="ru-RU" sz="1800" b="1" dirty="0"/>
              <a:t> </a:t>
            </a:r>
            <a:r>
              <a:rPr lang="ru-RU" sz="1800" b="1" dirty="0" err="1"/>
              <a:t>критични</a:t>
            </a:r>
            <a:r>
              <a:rPr lang="ru-RU" sz="1800" b="1" dirty="0"/>
              <a:t> </a:t>
            </a:r>
            <a:r>
              <a:rPr lang="ru-RU" sz="1800" b="1" dirty="0" err="1"/>
              <a:t>проблеми</a:t>
            </a:r>
            <a:r>
              <a:rPr lang="ru-RU" sz="1800" b="1" dirty="0"/>
              <a:t>:</a:t>
            </a:r>
          </a:p>
          <a:p>
            <a:r>
              <a:rPr lang="ru-RU" sz="1800" b="1" dirty="0"/>
              <a:t>- Затруднено и </a:t>
            </a:r>
            <a:r>
              <a:rPr lang="ru-RU" sz="1800" b="1" dirty="0" err="1"/>
              <a:t>дори</a:t>
            </a:r>
            <a:r>
              <a:rPr lang="ru-RU" sz="1800" b="1" dirty="0"/>
              <a:t> </a:t>
            </a:r>
            <a:r>
              <a:rPr lang="ru-RU" sz="1800" b="1" dirty="0" err="1"/>
              <a:t>невъзможно</a:t>
            </a:r>
            <a:r>
              <a:rPr lang="ru-RU" sz="1800" b="1" dirty="0"/>
              <a:t> </a:t>
            </a:r>
            <a:r>
              <a:rPr lang="ru-RU" sz="1800" b="1" dirty="0" err="1"/>
              <a:t>обслужване</a:t>
            </a:r>
            <a:r>
              <a:rPr lang="ru-RU" sz="1800" b="1" dirty="0"/>
              <a:t> на </a:t>
            </a:r>
            <a:r>
              <a:rPr lang="ru-RU" sz="1800" b="1" dirty="0" err="1"/>
              <a:t>пациентите</a:t>
            </a:r>
            <a:r>
              <a:rPr lang="ru-RU" sz="1800" b="1" dirty="0"/>
              <a:t>/</a:t>
            </a:r>
            <a:r>
              <a:rPr lang="ru-RU" sz="1800" b="1" dirty="0" err="1"/>
              <a:t>достъп</a:t>
            </a:r>
            <a:r>
              <a:rPr lang="ru-RU" sz="1800" b="1" dirty="0"/>
              <a:t> до </a:t>
            </a:r>
            <a:r>
              <a:rPr lang="ru-RU" sz="1800" b="1" dirty="0" err="1"/>
              <a:t>първична</a:t>
            </a:r>
            <a:r>
              <a:rPr lang="ru-RU" sz="1800" b="1" dirty="0"/>
              <a:t> </a:t>
            </a:r>
            <a:r>
              <a:rPr lang="ru-RU" sz="1800" b="1" dirty="0" err="1"/>
              <a:t>медицинска</a:t>
            </a:r>
            <a:r>
              <a:rPr lang="ru-RU" sz="1800" b="1" dirty="0"/>
              <a:t> </a:t>
            </a:r>
            <a:r>
              <a:rPr lang="ru-RU" sz="1800" b="1" dirty="0" err="1"/>
              <a:t>помощ</a:t>
            </a:r>
            <a:endParaRPr lang="ru-RU" sz="1800" b="1" dirty="0"/>
          </a:p>
          <a:p>
            <a:r>
              <a:rPr lang="ru-RU" sz="1800" b="1" dirty="0"/>
              <a:t>при </a:t>
            </a:r>
            <a:r>
              <a:rPr lang="ru-RU" sz="1800" b="1" dirty="0" err="1"/>
              <a:t>спазване</a:t>
            </a:r>
            <a:r>
              <a:rPr lang="ru-RU" sz="1800" b="1" dirty="0"/>
              <a:t> на </a:t>
            </a:r>
            <a:r>
              <a:rPr lang="ru-RU" sz="1800" b="1" dirty="0" err="1"/>
              <a:t>точния</a:t>
            </a:r>
            <a:r>
              <a:rPr lang="ru-RU" sz="1800" b="1" dirty="0"/>
              <a:t> </a:t>
            </a:r>
            <a:r>
              <a:rPr lang="ru-RU" sz="1800" b="1" dirty="0" err="1"/>
              <a:t>деклариран</a:t>
            </a:r>
            <a:r>
              <a:rPr lang="ru-RU" sz="1800" b="1" dirty="0"/>
              <a:t> график.</a:t>
            </a:r>
          </a:p>
          <a:p>
            <a:r>
              <a:rPr lang="ru-RU" sz="1800" b="1" dirty="0"/>
              <a:t>- </a:t>
            </a:r>
            <a:r>
              <a:rPr lang="ru-RU" sz="1800" b="1" dirty="0" err="1"/>
              <a:t>Възникване</a:t>
            </a:r>
            <a:r>
              <a:rPr lang="ru-RU" sz="1800" b="1" dirty="0"/>
              <a:t> на листа с </a:t>
            </a:r>
            <a:r>
              <a:rPr lang="ru-RU" sz="1800" b="1" dirty="0" err="1"/>
              <a:t>чакащи</a:t>
            </a:r>
            <a:r>
              <a:rPr lang="ru-RU" sz="1800" b="1" dirty="0"/>
              <a:t> за прием </a:t>
            </a:r>
            <a:r>
              <a:rPr lang="ru-RU" sz="1800" b="1" dirty="0" err="1"/>
              <a:t>съобразно</a:t>
            </a:r>
            <a:r>
              <a:rPr lang="ru-RU" sz="1800" b="1" dirty="0"/>
              <a:t> графика</a:t>
            </a:r>
          </a:p>
          <a:p>
            <a:r>
              <a:rPr lang="ru-RU" sz="1800" b="1" dirty="0"/>
              <a:t>- </a:t>
            </a:r>
            <a:r>
              <a:rPr lang="ru-RU" sz="1800" b="1" dirty="0" err="1"/>
              <a:t>Незаплащане</a:t>
            </a:r>
            <a:r>
              <a:rPr lang="ru-RU" sz="1800" b="1" dirty="0"/>
              <a:t> от НЗОК на </a:t>
            </a:r>
            <a:r>
              <a:rPr lang="ru-RU" sz="1800" b="1" dirty="0" err="1"/>
              <a:t>реално</a:t>
            </a:r>
            <a:r>
              <a:rPr lang="ru-RU" sz="1800" b="1" dirty="0"/>
              <a:t> </a:t>
            </a:r>
            <a:r>
              <a:rPr lang="ru-RU" sz="1800" b="1" dirty="0" err="1"/>
              <a:t>извършени</a:t>
            </a:r>
            <a:r>
              <a:rPr lang="ru-RU" sz="1800" b="1" dirty="0"/>
              <a:t> </a:t>
            </a:r>
            <a:r>
              <a:rPr lang="ru-RU" sz="1800" b="1" dirty="0" err="1"/>
              <a:t>договорени</a:t>
            </a:r>
            <a:r>
              <a:rPr lang="ru-RU" sz="1800" b="1" dirty="0"/>
              <a:t> </a:t>
            </a:r>
            <a:r>
              <a:rPr lang="ru-RU" sz="1800" b="1" dirty="0" err="1"/>
              <a:t>медицински</a:t>
            </a:r>
            <a:r>
              <a:rPr lang="ru-RU" sz="1800" b="1" dirty="0"/>
              <a:t> </a:t>
            </a:r>
            <a:r>
              <a:rPr lang="ru-RU" sz="1800" b="1" dirty="0" err="1"/>
              <a:t>дейности</a:t>
            </a:r>
            <a:r>
              <a:rPr lang="ru-RU" sz="1800" b="1" dirty="0"/>
              <a:t> </a:t>
            </a:r>
            <a:r>
              <a:rPr lang="ru-RU" sz="1800" b="1" dirty="0" err="1"/>
              <a:t>извън</a:t>
            </a:r>
            <a:r>
              <a:rPr lang="ru-RU" sz="1800" b="1" dirty="0"/>
              <a:t> графика</a:t>
            </a:r>
            <a:r>
              <a:rPr lang="ru-RU" sz="1800" b="1" dirty="0" smtClean="0"/>
              <a:t>.</a:t>
            </a:r>
          </a:p>
          <a:p>
            <a:endParaRPr lang="ru-RU" sz="1800" b="1" dirty="0"/>
          </a:p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 приложение 3 „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Първични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медицински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на НРЗ 2017г. , указания за Работа с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рецептурна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книжка на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хронично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болния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отпаднал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текста, </a:t>
            </a:r>
            <a:r>
              <a:rPr lang="ru-RU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съществуващ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НРД 2015:</a:t>
            </a:r>
          </a:p>
          <a:p>
            <a:r>
              <a:rPr lang="ru-RU" sz="1800" b="1" dirty="0"/>
              <a:t>„При желание от страна на ОПЛ и технологична </a:t>
            </a:r>
            <a:r>
              <a:rPr lang="ru-RU" sz="1800" b="1" dirty="0" err="1"/>
              <a:t>възможност</a:t>
            </a:r>
            <a:r>
              <a:rPr lang="ru-RU" sz="1800" b="1" dirty="0"/>
              <a:t>, </a:t>
            </a:r>
            <a:r>
              <a:rPr lang="ru-RU" sz="1800" b="1" dirty="0" err="1"/>
              <a:t>вписване</a:t>
            </a:r>
            <a:r>
              <a:rPr lang="ru-RU" sz="1800" b="1" dirty="0"/>
              <a:t> на </a:t>
            </a:r>
            <a:r>
              <a:rPr lang="ru-RU" sz="1800" b="1" dirty="0" err="1"/>
              <a:t>предписаните</a:t>
            </a:r>
            <a:r>
              <a:rPr lang="ru-RU" sz="1800" b="1" dirty="0"/>
              <a:t> </a:t>
            </a:r>
            <a:r>
              <a:rPr lang="ru-RU" sz="1800" b="1" dirty="0" err="1"/>
              <a:t>продукти</a:t>
            </a:r>
            <a:r>
              <a:rPr lang="ru-RU" sz="1800" b="1" dirty="0"/>
              <a:t> по </a:t>
            </a:r>
            <a:r>
              <a:rPr lang="ru-RU" sz="1800" b="1" dirty="0" err="1"/>
              <a:t>реда</a:t>
            </a:r>
            <a:r>
              <a:rPr lang="ru-RU" sz="1800" b="1" dirty="0"/>
              <a:t> на </a:t>
            </a:r>
            <a:r>
              <a:rPr lang="ru-RU" sz="1800" b="1" dirty="0" smtClean="0"/>
              <a:t>т.  5 </a:t>
            </a:r>
            <a:r>
              <a:rPr lang="ru-RU" sz="1800" b="1" dirty="0"/>
              <a:t>и т. 6 </a:t>
            </a:r>
            <a:r>
              <a:rPr lang="ru-RU" sz="2500" b="1" dirty="0" err="1">
                <a:solidFill>
                  <a:srgbClr val="FF0000"/>
                </a:solidFill>
              </a:rPr>
              <a:t>може</a:t>
            </a:r>
            <a:r>
              <a:rPr lang="ru-RU" sz="2500" b="1" dirty="0">
                <a:solidFill>
                  <a:srgbClr val="FF0000"/>
                </a:solidFill>
              </a:rPr>
              <a:t> да се </a:t>
            </a:r>
            <a:r>
              <a:rPr lang="ru-RU" sz="2500" b="1" dirty="0" err="1">
                <a:solidFill>
                  <a:srgbClr val="FF0000"/>
                </a:solidFill>
              </a:rPr>
              <a:t>извърши</a:t>
            </a:r>
            <a:r>
              <a:rPr lang="ru-RU" sz="2500" b="1" dirty="0">
                <a:solidFill>
                  <a:srgbClr val="FF0000"/>
                </a:solidFill>
              </a:rPr>
              <a:t> и чрез </a:t>
            </a:r>
            <a:r>
              <a:rPr lang="ru-RU" sz="2500" b="1" dirty="0" err="1">
                <a:solidFill>
                  <a:srgbClr val="FF0000"/>
                </a:solidFill>
              </a:rPr>
              <a:t>разпечатка</a:t>
            </a:r>
            <a:r>
              <a:rPr lang="ru-RU" sz="2500" b="1" dirty="0">
                <a:solidFill>
                  <a:srgbClr val="FF0000"/>
                </a:solidFill>
              </a:rPr>
              <a:t> от </a:t>
            </a:r>
            <a:r>
              <a:rPr lang="ru-RU" sz="2500" b="1" dirty="0" err="1">
                <a:solidFill>
                  <a:srgbClr val="FF0000"/>
                </a:solidFill>
              </a:rPr>
              <a:t>софуера</a:t>
            </a:r>
            <a:r>
              <a:rPr lang="ru-RU" sz="2500" b="1" dirty="0">
                <a:solidFill>
                  <a:srgbClr val="FF0000"/>
                </a:solidFill>
              </a:rPr>
              <a:t> на ОПЛ</a:t>
            </a:r>
            <a:r>
              <a:rPr lang="ru-RU" sz="1800" b="1" dirty="0"/>
              <a:t>. </a:t>
            </a:r>
            <a:r>
              <a:rPr lang="ru-RU" sz="1800" b="1" dirty="0" err="1"/>
              <a:t>Разпечатаните</a:t>
            </a:r>
            <a:r>
              <a:rPr lang="ru-RU" sz="1800" b="1" dirty="0"/>
              <a:t> </a:t>
            </a:r>
            <a:r>
              <a:rPr lang="ru-RU" sz="1800" b="1" dirty="0" err="1"/>
              <a:t>страници</a:t>
            </a:r>
            <a:r>
              <a:rPr lang="ru-RU" sz="1800" b="1" dirty="0"/>
              <a:t> </a:t>
            </a:r>
            <a:r>
              <a:rPr lang="ru-RU" sz="1800" b="1" dirty="0" err="1"/>
              <a:t>следва</a:t>
            </a:r>
            <a:r>
              <a:rPr lang="ru-RU" sz="1800" b="1" dirty="0"/>
              <a:t> да </a:t>
            </a:r>
            <a:r>
              <a:rPr lang="ru-RU" sz="1800" b="1" dirty="0" err="1"/>
              <a:t>бъдат</a:t>
            </a:r>
            <a:r>
              <a:rPr lang="ru-RU" sz="1800" b="1" dirty="0"/>
              <a:t> </a:t>
            </a:r>
            <a:r>
              <a:rPr lang="ru-RU" sz="1800" b="1" dirty="0" err="1" smtClean="0"/>
              <a:t>във</a:t>
            </a:r>
            <a:r>
              <a:rPr lang="ru-RU" sz="1800" b="1" dirty="0"/>
              <a:t> </a:t>
            </a:r>
            <a:r>
              <a:rPr lang="ru-RU" sz="1800" b="1" dirty="0" smtClean="0"/>
              <a:t>формат </a:t>
            </a:r>
            <a:r>
              <a:rPr lang="ru-RU" sz="1800" b="1" dirty="0"/>
              <a:t>и </a:t>
            </a:r>
            <a:r>
              <a:rPr lang="ru-RU" sz="1800" b="1" dirty="0" err="1"/>
              <a:t>брой</a:t>
            </a:r>
            <a:r>
              <a:rPr lang="ru-RU" sz="1800" b="1" dirty="0"/>
              <a:t> (до 16 </a:t>
            </a:r>
            <a:r>
              <a:rPr lang="ru-RU" sz="1800" b="1" dirty="0" err="1"/>
              <a:t>бр</a:t>
            </a:r>
            <a:r>
              <a:rPr lang="ru-RU" sz="1800" b="1" dirty="0"/>
              <a:t>.), идентичен с </a:t>
            </a:r>
            <a:r>
              <a:rPr lang="ru-RU" sz="1800" b="1" dirty="0" err="1"/>
              <a:t>оригиналните</a:t>
            </a:r>
            <a:r>
              <a:rPr lang="ru-RU" sz="1800" b="1" dirty="0"/>
              <a:t> </a:t>
            </a:r>
            <a:r>
              <a:rPr lang="ru-RU" sz="1800" b="1" dirty="0" err="1"/>
              <a:t>страници</a:t>
            </a:r>
            <a:r>
              <a:rPr lang="ru-RU" sz="1800" b="1" dirty="0"/>
              <a:t> на фабрично </a:t>
            </a:r>
            <a:r>
              <a:rPr lang="ru-RU" sz="1800" b="1" dirty="0" err="1"/>
              <a:t>изработената</a:t>
            </a:r>
            <a:r>
              <a:rPr lang="ru-RU" sz="1800" b="1" dirty="0"/>
              <a:t> </a:t>
            </a:r>
            <a:r>
              <a:rPr lang="ru-RU" sz="1800" b="1" dirty="0" err="1"/>
              <a:t>рецептурна</a:t>
            </a:r>
            <a:r>
              <a:rPr lang="ru-RU" sz="1800" b="1" dirty="0"/>
              <a:t> </a:t>
            </a:r>
            <a:r>
              <a:rPr lang="ru-RU" sz="1800" b="1" dirty="0" smtClean="0"/>
              <a:t>книжка и </a:t>
            </a:r>
            <a:r>
              <a:rPr lang="ru-RU" sz="1800" b="1" dirty="0" err="1"/>
              <a:t>надеждно</a:t>
            </a:r>
            <a:r>
              <a:rPr lang="ru-RU" sz="1800" b="1" dirty="0"/>
              <a:t> </a:t>
            </a:r>
            <a:r>
              <a:rPr lang="ru-RU" sz="1800" b="1" dirty="0" err="1"/>
              <a:t>прикрепени</a:t>
            </a:r>
            <a:r>
              <a:rPr lang="ru-RU" sz="1800" b="1" dirty="0"/>
              <a:t> </a:t>
            </a:r>
            <a:r>
              <a:rPr lang="ru-RU" sz="1800" b="1" dirty="0" err="1"/>
              <a:t>към</a:t>
            </a:r>
            <a:r>
              <a:rPr lang="ru-RU" sz="1800" b="1" dirty="0"/>
              <a:t> </a:t>
            </a:r>
            <a:r>
              <a:rPr lang="ru-RU" sz="1800" b="1" dirty="0" err="1"/>
              <a:t>съответната</a:t>
            </a:r>
            <a:r>
              <a:rPr lang="ru-RU" sz="1800" b="1" dirty="0"/>
              <a:t> </a:t>
            </a:r>
            <a:r>
              <a:rPr lang="ru-RU" sz="1800" b="1" dirty="0" err="1"/>
              <a:t>оригинална</a:t>
            </a:r>
            <a:r>
              <a:rPr lang="ru-RU" sz="1800" b="1" dirty="0"/>
              <a:t> страница.“</a:t>
            </a:r>
          </a:p>
          <a:p>
            <a:endParaRPr lang="en-US" sz="1800" dirty="0"/>
          </a:p>
          <a:p>
            <a:r>
              <a:rPr lang="ru-RU" sz="1800" b="1" dirty="0" err="1"/>
              <a:t>Отпадането</a:t>
            </a:r>
            <a:r>
              <a:rPr lang="ru-RU" sz="1800" b="1" dirty="0"/>
              <a:t> на </a:t>
            </a:r>
            <a:r>
              <a:rPr lang="ru-RU" sz="1800" b="1" dirty="0" err="1"/>
              <a:t>горния</a:t>
            </a:r>
            <a:r>
              <a:rPr lang="ru-RU" sz="1800" b="1" dirty="0"/>
              <a:t> текст </a:t>
            </a:r>
            <a:r>
              <a:rPr lang="ru-RU" sz="1800" b="1" dirty="0" err="1"/>
              <a:t>ще</a:t>
            </a:r>
            <a:r>
              <a:rPr lang="ru-RU" sz="1800" b="1" dirty="0"/>
              <a:t> </a:t>
            </a:r>
            <a:r>
              <a:rPr lang="ru-RU" sz="1800" b="1" dirty="0" err="1"/>
              <a:t>доведе</a:t>
            </a:r>
            <a:r>
              <a:rPr lang="ru-RU" sz="1800" b="1" dirty="0"/>
              <a:t> да </a:t>
            </a:r>
            <a:r>
              <a:rPr lang="ru-RU" sz="1800" b="1" dirty="0" err="1"/>
              <a:t>удвояване</a:t>
            </a:r>
            <a:r>
              <a:rPr lang="ru-RU" sz="1800" b="1" dirty="0"/>
              <a:t> на </a:t>
            </a:r>
            <a:r>
              <a:rPr lang="ru-RU" sz="1800" b="1" dirty="0" err="1"/>
              <a:t>технологичното</a:t>
            </a:r>
            <a:r>
              <a:rPr lang="ru-RU" sz="1800" b="1" dirty="0"/>
              <a:t> </a:t>
            </a:r>
            <a:r>
              <a:rPr lang="ru-RU" sz="1800" b="1" dirty="0" err="1"/>
              <a:t>време</a:t>
            </a:r>
            <a:r>
              <a:rPr lang="ru-RU" sz="1800" b="1" dirty="0"/>
              <a:t> за </a:t>
            </a:r>
            <a:r>
              <a:rPr lang="ru-RU" sz="1800" b="1" dirty="0" err="1"/>
              <a:t>изписване</a:t>
            </a:r>
            <a:r>
              <a:rPr lang="ru-RU" sz="1800" b="1" dirty="0"/>
              <a:t> на </a:t>
            </a:r>
            <a:r>
              <a:rPr lang="ru-RU" sz="1800" b="1" dirty="0" err="1" smtClean="0"/>
              <a:t>лекарствената</a:t>
            </a:r>
            <a:r>
              <a:rPr lang="ru-RU" sz="1800" b="1" dirty="0"/>
              <a:t> </a:t>
            </a:r>
            <a:r>
              <a:rPr lang="ru-RU" sz="1800" b="1" dirty="0" smtClean="0"/>
              <a:t>терапия</a:t>
            </a:r>
            <a:r>
              <a:rPr lang="ru-RU" sz="1800" b="1" dirty="0"/>
              <a:t>, </a:t>
            </a:r>
            <a:r>
              <a:rPr lang="ru-RU" sz="1800" b="1" dirty="0" err="1"/>
              <a:t>влошено</a:t>
            </a:r>
            <a:r>
              <a:rPr lang="ru-RU" sz="1800" b="1" dirty="0"/>
              <a:t> качество на </a:t>
            </a:r>
            <a:r>
              <a:rPr lang="ru-RU" sz="1800" b="1" dirty="0" err="1"/>
              <a:t>услугата</a:t>
            </a:r>
            <a:r>
              <a:rPr lang="ru-RU" sz="1800" b="1" dirty="0"/>
              <a:t>, </a:t>
            </a:r>
            <a:r>
              <a:rPr lang="ru-RU" sz="1800" b="1" dirty="0" err="1"/>
              <a:t>възможност</a:t>
            </a:r>
            <a:r>
              <a:rPr lang="ru-RU" sz="1800" b="1" dirty="0"/>
              <a:t> за грешки и санкции на ОПЛ.</a:t>
            </a:r>
          </a:p>
          <a:p>
            <a:r>
              <a:rPr lang="ru-RU" sz="1800" b="1" dirty="0" err="1"/>
              <a:t>Публикуваните</a:t>
            </a:r>
            <a:r>
              <a:rPr lang="ru-RU" sz="1800" b="1" dirty="0"/>
              <a:t> на </a:t>
            </a:r>
            <a:r>
              <a:rPr lang="ru-RU" sz="1800" b="1" dirty="0" err="1"/>
              <a:t>официалната</a:t>
            </a:r>
            <a:r>
              <a:rPr lang="ru-RU" sz="1800" b="1" dirty="0"/>
              <a:t> страница на НЗОК в края на м. март приложения </a:t>
            </a:r>
            <a:r>
              <a:rPr lang="ru-RU" sz="1800" b="1" dirty="0" err="1"/>
              <a:t>към</a:t>
            </a:r>
            <a:r>
              <a:rPr lang="ru-RU" sz="1800" b="1" dirty="0"/>
              <a:t> НРД 2017 не </a:t>
            </a:r>
            <a:r>
              <a:rPr lang="ru-RU" sz="1800" b="1" dirty="0" err="1"/>
              <a:t>са</a:t>
            </a:r>
            <a:r>
              <a:rPr lang="ru-RU" sz="1800" b="1" dirty="0"/>
              <a:t> </a:t>
            </a:r>
            <a:r>
              <a:rPr lang="ru-RU" sz="1800" b="1" dirty="0" smtClean="0"/>
              <a:t>били </a:t>
            </a:r>
            <a:r>
              <a:rPr lang="ru-RU" sz="1800" b="1" dirty="0" err="1" smtClean="0"/>
              <a:t>обект</a:t>
            </a:r>
            <a:r>
              <a:rPr lang="ru-RU" sz="1800" b="1" dirty="0" smtClean="0"/>
              <a:t> </a:t>
            </a:r>
            <a:r>
              <a:rPr lang="ru-RU" sz="1800" b="1" dirty="0"/>
              <a:t>на </a:t>
            </a:r>
            <a:r>
              <a:rPr lang="ru-RU" sz="1800" b="1" dirty="0" err="1"/>
              <a:t>договаряне</a:t>
            </a:r>
            <a:r>
              <a:rPr lang="ru-RU" sz="1800" b="1" dirty="0"/>
              <a:t> и </a:t>
            </a:r>
            <a:r>
              <a:rPr lang="ru-RU" sz="1800" b="1" dirty="0" err="1"/>
              <a:t>са</a:t>
            </a:r>
            <a:r>
              <a:rPr lang="ru-RU" sz="1800" b="1" dirty="0"/>
              <a:t> </a:t>
            </a:r>
            <a:r>
              <a:rPr lang="ru-RU" sz="1800" b="1" dirty="0" err="1"/>
              <a:t>пряко</a:t>
            </a:r>
            <a:r>
              <a:rPr lang="ru-RU" sz="1800" b="1" dirty="0"/>
              <a:t> </a:t>
            </a:r>
            <a:r>
              <a:rPr lang="ru-RU" sz="1800" b="1" dirty="0" err="1"/>
              <a:t>касаещи</a:t>
            </a:r>
            <a:r>
              <a:rPr lang="ru-RU" sz="1800" b="1" dirty="0"/>
              <a:t> </a:t>
            </a:r>
            <a:r>
              <a:rPr lang="ru-RU" sz="1800" b="1" dirty="0" err="1"/>
              <a:t>условията</a:t>
            </a:r>
            <a:r>
              <a:rPr lang="ru-RU" sz="1800" b="1" dirty="0"/>
              <a:t> на работа на ОПЛ</a:t>
            </a:r>
            <a:r>
              <a:rPr lang="ru-RU" sz="1800" b="1" dirty="0" smtClean="0"/>
              <a:t>.</a:t>
            </a:r>
          </a:p>
          <a:p>
            <a:endParaRPr lang="ru-RU" sz="1800" b="1" dirty="0"/>
          </a:p>
          <a:p>
            <a:r>
              <a:rPr lang="ru-RU" sz="1800" b="1" dirty="0" err="1"/>
              <a:t>Разчитаме</a:t>
            </a:r>
            <a:r>
              <a:rPr lang="ru-RU" sz="1800" b="1" dirty="0"/>
              <a:t> по </a:t>
            </a:r>
            <a:r>
              <a:rPr lang="ru-RU" sz="1800" b="1" dirty="0" err="1"/>
              <a:t>компетентност</a:t>
            </a:r>
            <a:r>
              <a:rPr lang="ru-RU" sz="1800" b="1" dirty="0"/>
              <a:t> да </a:t>
            </a:r>
            <a:r>
              <a:rPr lang="ru-RU" sz="1800" b="1" dirty="0" err="1"/>
              <a:t>предприемете</a:t>
            </a:r>
            <a:r>
              <a:rPr lang="ru-RU" sz="1800" b="1" dirty="0"/>
              <a:t> </a:t>
            </a:r>
            <a:r>
              <a:rPr lang="ru-RU" sz="1800" b="1" dirty="0" err="1"/>
              <a:t>необходимите</a:t>
            </a:r>
            <a:r>
              <a:rPr lang="ru-RU" sz="1800" b="1" dirty="0"/>
              <a:t> мерки за </a:t>
            </a:r>
            <a:r>
              <a:rPr lang="ru-RU" sz="1800" b="1" dirty="0" err="1"/>
              <a:t>предоговаряне</a:t>
            </a:r>
            <a:r>
              <a:rPr lang="ru-RU" sz="1800" b="1" dirty="0"/>
              <a:t> с НЗОК на</a:t>
            </a:r>
          </a:p>
          <a:p>
            <a:r>
              <a:rPr lang="ru-RU" sz="1800" b="1" dirty="0" err="1"/>
              <a:t>горепосочените</a:t>
            </a:r>
            <a:r>
              <a:rPr lang="ru-RU" sz="1800" b="1" dirty="0"/>
              <a:t> </a:t>
            </a:r>
            <a:r>
              <a:rPr lang="ru-RU" sz="1800" b="1" dirty="0" err="1"/>
              <a:t>проблемни</a:t>
            </a:r>
            <a:r>
              <a:rPr lang="ru-RU" sz="1800" b="1" dirty="0"/>
              <a:t> точки , </a:t>
            </a:r>
            <a:r>
              <a:rPr lang="ru-RU" sz="1800" b="1" dirty="0" err="1"/>
              <a:t>гарантиращи</a:t>
            </a:r>
            <a:r>
              <a:rPr lang="ru-RU" sz="1800" b="1" dirty="0"/>
              <a:t> </a:t>
            </a:r>
            <a:r>
              <a:rPr lang="ru-RU" sz="1800" b="1" dirty="0" err="1"/>
              <a:t>безпроблемното</a:t>
            </a:r>
            <a:r>
              <a:rPr lang="ru-RU" sz="1800" b="1" dirty="0"/>
              <a:t> </a:t>
            </a:r>
            <a:r>
              <a:rPr lang="ru-RU" sz="1800" b="1" dirty="0" err="1"/>
              <a:t>обслужване</a:t>
            </a:r>
            <a:r>
              <a:rPr lang="ru-RU" sz="1800" b="1" dirty="0"/>
              <a:t> на </a:t>
            </a:r>
            <a:r>
              <a:rPr lang="ru-RU" sz="1800" b="1" dirty="0" err="1"/>
              <a:t>пациентите</a:t>
            </a:r>
            <a:r>
              <a:rPr lang="ru-RU" sz="1800" b="1" dirty="0"/>
              <a:t>, за да</a:t>
            </a:r>
          </a:p>
          <a:p>
            <a:r>
              <a:rPr lang="ru-RU" sz="1800" b="1" dirty="0"/>
              <a:t>имаме </a:t>
            </a:r>
            <a:r>
              <a:rPr lang="ru-RU" sz="1800" b="1" dirty="0" err="1"/>
              <a:t>възможност</a:t>
            </a:r>
            <a:r>
              <a:rPr lang="ru-RU" sz="1800" b="1" dirty="0"/>
              <a:t> да </a:t>
            </a:r>
            <a:r>
              <a:rPr lang="ru-RU" sz="1800" b="1" dirty="0" err="1"/>
              <a:t>съсредоточим</a:t>
            </a:r>
            <a:r>
              <a:rPr lang="ru-RU" sz="1800" b="1" dirty="0"/>
              <a:t> </a:t>
            </a:r>
            <a:r>
              <a:rPr lang="ru-RU" sz="1800" b="1" dirty="0" err="1"/>
              <a:t>професионалните</a:t>
            </a:r>
            <a:r>
              <a:rPr lang="ru-RU" sz="1800" b="1" dirty="0"/>
              <a:t> си усилия </a:t>
            </a:r>
            <a:r>
              <a:rPr lang="ru-RU" sz="1800" b="1" dirty="0" err="1"/>
              <a:t>пряко</a:t>
            </a:r>
            <a:r>
              <a:rPr lang="ru-RU" sz="1800" b="1" dirty="0"/>
              <a:t> в </a:t>
            </a:r>
            <a:r>
              <a:rPr lang="ru-RU" sz="1800" b="1" dirty="0" err="1"/>
              <a:t>диагностично-лечебния</a:t>
            </a:r>
            <a:endParaRPr lang="ru-RU" sz="1800" b="1" dirty="0"/>
          </a:p>
          <a:p>
            <a:r>
              <a:rPr lang="bg-BG" sz="1800" b="1" dirty="0"/>
              <a:t>процес.</a:t>
            </a:r>
          </a:p>
          <a:p>
            <a:pPr algn="r"/>
            <a:r>
              <a:rPr lang="bg-BG" sz="1800" b="1" dirty="0"/>
              <a:t>Гр.София С уважение,</a:t>
            </a:r>
          </a:p>
          <a:p>
            <a:pPr algn="r"/>
            <a:r>
              <a:rPr lang="ru-RU" sz="1800" b="1" dirty="0"/>
              <a:t>6.04.2017 г. д-р Георги </a:t>
            </a:r>
            <a:r>
              <a:rPr lang="ru-RU" sz="1800" b="1" dirty="0" err="1"/>
              <a:t>Миндов</a:t>
            </a:r>
            <a:r>
              <a:rPr lang="ru-RU" sz="1800" b="1" dirty="0"/>
              <a:t>:</a:t>
            </a:r>
          </a:p>
          <a:p>
            <a:pPr algn="r"/>
            <a:r>
              <a:rPr lang="bg-BG" sz="1800" b="1" dirty="0"/>
              <a:t>Председател на ДСОПЛ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775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1800" b="1" dirty="0"/>
              <a:t> </a:t>
            </a:r>
            <a:endParaRPr lang="bg-BG" sz="1800" b="1" dirty="0" smtClean="0"/>
          </a:p>
          <a:p>
            <a:pPr marL="68580" indent="0" algn="ctr">
              <a:buNone/>
            </a:pPr>
            <a:r>
              <a:rPr lang="bg-BG" sz="1800" b="1" dirty="0" smtClean="0"/>
              <a:t>  </a:t>
            </a:r>
            <a:r>
              <a:rPr lang="bg-BG" b="1" dirty="0" smtClean="0">
                <a:solidFill>
                  <a:srgbClr val="FF0000"/>
                </a:solidFill>
              </a:rPr>
              <a:t>ГОДИШНО </a:t>
            </a:r>
            <a:r>
              <a:rPr lang="bg-BG" b="1" dirty="0">
                <a:solidFill>
                  <a:srgbClr val="FF0000"/>
                </a:solidFill>
              </a:rPr>
              <a:t>ОБЩО СЪБРАНИЕ н</a:t>
            </a:r>
            <a:r>
              <a:rPr lang="bg-BG" b="1" dirty="0" smtClean="0">
                <a:solidFill>
                  <a:srgbClr val="FF0000"/>
                </a:solidFill>
              </a:rPr>
              <a:t>а ДСОПЛ  </a:t>
            </a:r>
            <a:r>
              <a:rPr lang="bg-BG" sz="1800" b="1" dirty="0" smtClean="0">
                <a:solidFill>
                  <a:srgbClr val="FF0000"/>
                </a:solidFill>
              </a:rPr>
              <a:t>         </a:t>
            </a:r>
            <a:r>
              <a:rPr lang="bg-BG" sz="1800" dirty="0" smtClean="0">
                <a:solidFill>
                  <a:srgbClr val="FF0000"/>
                </a:solidFill>
              </a:rPr>
              <a:t>10.05.2017</a:t>
            </a:r>
            <a:r>
              <a:rPr lang="en-US" sz="1800" dirty="0">
                <a:solidFill>
                  <a:srgbClr val="FF0000"/>
                </a:solidFill>
              </a:rPr>
              <a:t>г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  <a:endParaRPr lang="bg-BG" sz="1800" dirty="0" smtClean="0">
              <a:solidFill>
                <a:srgbClr val="FF0000"/>
              </a:solidFill>
            </a:endParaRPr>
          </a:p>
          <a:p>
            <a:endParaRPr lang="bg-BG" sz="1800" dirty="0" smtClean="0"/>
          </a:p>
          <a:p>
            <a:pPr marL="68580" indent="0">
              <a:buNone/>
            </a:pPr>
            <a:r>
              <a:rPr lang="bg-BG" sz="1800" b="1" dirty="0" smtClean="0"/>
              <a:t>                                Дневен </a:t>
            </a:r>
            <a:r>
              <a:rPr lang="bg-BG" sz="1800" b="1" dirty="0"/>
              <a:t>ред</a:t>
            </a:r>
            <a:r>
              <a:rPr lang="bg-BG" sz="1800" b="1" dirty="0" smtClean="0"/>
              <a:t>:</a:t>
            </a:r>
          </a:p>
          <a:p>
            <a:endParaRPr lang="en-US" sz="1800" dirty="0"/>
          </a:p>
          <a:p>
            <a:r>
              <a:rPr lang="bg-BG" sz="1800" b="1" dirty="0"/>
              <a:t>1.Представяне на </a:t>
            </a:r>
            <a:r>
              <a:rPr lang="bg-BG" sz="1800" b="1" dirty="0" err="1"/>
              <a:t>одитния</a:t>
            </a:r>
            <a:r>
              <a:rPr lang="bg-BG" sz="1800" b="1" dirty="0"/>
              <a:t> доклад на ДСОПЛ 2012-2016 </a:t>
            </a:r>
            <a:r>
              <a:rPr lang="bg-BG" sz="1800" dirty="0"/>
              <a:t>и </a:t>
            </a:r>
            <a:r>
              <a:rPr lang="bg-BG" sz="1800" dirty="0" err="1"/>
              <a:t>последващи</a:t>
            </a:r>
            <a:r>
              <a:rPr lang="bg-BG" sz="1800" dirty="0"/>
              <a:t> действия , докладчик: д-р Косева</a:t>
            </a:r>
            <a:endParaRPr lang="en-US" sz="1800" dirty="0"/>
          </a:p>
          <a:p>
            <a:r>
              <a:rPr lang="bg-BG" sz="1800" b="1" dirty="0"/>
              <a:t>2.Предложение за промяна в размера на чл. внос</a:t>
            </a:r>
            <a:r>
              <a:rPr lang="bg-BG" sz="1800" dirty="0"/>
              <a:t>. </a:t>
            </a:r>
            <a:r>
              <a:rPr lang="bg-BG" sz="1800" dirty="0" smtClean="0"/>
              <a:t>докладчик</a:t>
            </a:r>
            <a:r>
              <a:rPr lang="bg-BG" sz="1800" dirty="0"/>
              <a:t>: д-р Миндов</a:t>
            </a:r>
            <a:endParaRPr lang="en-US" sz="1800" dirty="0"/>
          </a:p>
          <a:p>
            <a:r>
              <a:rPr lang="bg-BG" sz="1800" dirty="0"/>
              <a:t>3. Избор на делегати  за Общото отчетно- изборно събрание  на НСОПЛБ на 8 юли 2017г. </a:t>
            </a:r>
            <a:endParaRPr lang="en-US" sz="1800" dirty="0"/>
          </a:p>
          <a:p>
            <a:r>
              <a:rPr lang="bg-BG" sz="1800" dirty="0"/>
              <a:t>4. Отчет за дейността на дружеството 2016-2017г. </a:t>
            </a:r>
            <a:r>
              <a:rPr lang="bg-BG" sz="1800" dirty="0" smtClean="0"/>
              <a:t>докладчик </a:t>
            </a:r>
            <a:r>
              <a:rPr lang="bg-BG" sz="1800" dirty="0"/>
              <a:t>д-р Миндов</a:t>
            </a:r>
            <a:endParaRPr lang="en-US" sz="1800" dirty="0"/>
          </a:p>
          <a:p>
            <a:r>
              <a:rPr lang="bg-BG" sz="1800" dirty="0"/>
              <a:t>5. Обсъждане и приемане на основни насоки и програма за развитие на дружеството за периода 2017-2019г.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719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476673"/>
            <a:ext cx="6777037" cy="1584176"/>
          </a:xfrm>
        </p:spPr>
      </p:pic>
      <p:sp>
        <p:nvSpPr>
          <p:cNvPr id="6" name="TextBox 5"/>
          <p:cNvSpPr txBox="1"/>
          <p:nvPr/>
        </p:nvSpPr>
        <p:spPr>
          <a:xfrm>
            <a:off x="467544" y="2420888"/>
            <a:ext cx="81369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err="1" smtClean="0"/>
              <a:t>Одитен</a:t>
            </a:r>
            <a:r>
              <a:rPr lang="bg-BG" sz="2800" b="1" dirty="0" smtClean="0"/>
              <a:t> доклад</a:t>
            </a:r>
          </a:p>
          <a:p>
            <a:r>
              <a:rPr lang="en-US" sz="2800" dirty="0" err="1" smtClean="0"/>
              <a:t>преглед</a:t>
            </a:r>
            <a:r>
              <a:rPr lang="en-US" sz="2800" dirty="0" smtClean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финансовото</a:t>
            </a:r>
            <a:r>
              <a:rPr lang="en-US" sz="2800" dirty="0"/>
              <a:t> </a:t>
            </a:r>
            <a:r>
              <a:rPr lang="en-US" sz="2800" dirty="0" err="1"/>
              <a:t>състояние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Дружество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 smtClean="0"/>
              <a:t>Софийските</a:t>
            </a:r>
            <a:r>
              <a:rPr lang="bg-BG" sz="2800" dirty="0"/>
              <a:t> </a:t>
            </a:r>
            <a:r>
              <a:rPr lang="bg-BG" sz="2800" dirty="0" err="1" smtClean="0"/>
              <a:t>общопрактикуващи</a:t>
            </a:r>
            <a:r>
              <a:rPr lang="bg-BG" sz="2800" dirty="0" smtClean="0"/>
              <a:t> лекари </a:t>
            </a:r>
            <a:endParaRPr lang="en-US" sz="2800" dirty="0"/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  </a:t>
            </a:r>
            <a:r>
              <a:rPr lang="en-US" sz="2800" dirty="0" err="1"/>
              <a:t>Всички</a:t>
            </a:r>
            <a:r>
              <a:rPr lang="en-US" sz="2800" dirty="0"/>
              <a:t> </a:t>
            </a:r>
            <a:r>
              <a:rPr lang="en-US" sz="2800" dirty="0" err="1"/>
              <a:t>първични</a:t>
            </a:r>
            <a:r>
              <a:rPr lang="en-US" sz="2800" dirty="0"/>
              <a:t>, </a:t>
            </a:r>
            <a:r>
              <a:rPr lang="en-US" sz="2800" dirty="0" err="1"/>
              <a:t>вторични</a:t>
            </a:r>
            <a:r>
              <a:rPr lang="en-US" sz="2800" dirty="0"/>
              <a:t> </a:t>
            </a:r>
            <a:r>
              <a:rPr lang="en-US" sz="2800" dirty="0" err="1"/>
              <a:t>счетоводни</a:t>
            </a:r>
            <a:r>
              <a:rPr lang="en-US" sz="2800" dirty="0"/>
              <a:t> </a:t>
            </a:r>
            <a:r>
              <a:rPr lang="en-US" sz="2800" dirty="0" err="1"/>
              <a:t>документи</a:t>
            </a:r>
            <a:r>
              <a:rPr lang="en-US" sz="2800" dirty="0"/>
              <a:t> и </a:t>
            </a:r>
            <a:r>
              <a:rPr lang="en-US" sz="2800" dirty="0" err="1"/>
              <a:t>регистри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Дружеството</a:t>
            </a:r>
            <a:r>
              <a:rPr lang="en-US" sz="2800" dirty="0"/>
              <a:t> </a:t>
            </a:r>
            <a:r>
              <a:rPr lang="en-US" sz="2800" dirty="0" err="1"/>
              <a:t>за</a:t>
            </a:r>
            <a:r>
              <a:rPr lang="en-US" sz="2800" dirty="0"/>
              <a:t> </a:t>
            </a:r>
            <a:r>
              <a:rPr lang="en-US" sz="2800" dirty="0" err="1"/>
              <a:t>периода</a:t>
            </a:r>
            <a:r>
              <a:rPr lang="en-US" sz="2800" dirty="0"/>
              <a:t> </a:t>
            </a:r>
            <a:r>
              <a:rPr lang="en-US" sz="2800" dirty="0" err="1"/>
              <a:t>от</a:t>
            </a:r>
            <a:r>
              <a:rPr lang="en-US" sz="2800" dirty="0"/>
              <a:t> 2012 г. </a:t>
            </a:r>
            <a:r>
              <a:rPr lang="en-US" sz="2800" dirty="0" err="1"/>
              <a:t>до</a:t>
            </a:r>
            <a:r>
              <a:rPr lang="en-US" sz="2800" dirty="0"/>
              <a:t> 30.06.2016 г.</a:t>
            </a:r>
          </a:p>
          <a:p>
            <a:pPr algn="ctr"/>
            <a:endParaRPr lang="bg-B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13104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800" b="1" dirty="0" smtClean="0">
                <a:solidFill>
                  <a:srgbClr val="FF0000"/>
                </a:solidFill>
              </a:rPr>
              <a:t>Основни изводи на одитора: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4419853"/>
          </a:xfrm>
        </p:spPr>
        <p:txBody>
          <a:bodyPr/>
          <a:lstStyle/>
          <a:p>
            <a:r>
              <a:rPr lang="en-US" b="1" dirty="0"/>
              <a:t>ЮЛНЦ </a:t>
            </a:r>
            <a:r>
              <a:rPr lang="en-US" b="1" dirty="0" err="1"/>
              <a:t>подлежат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облагане</a:t>
            </a:r>
            <a:r>
              <a:rPr lang="en-US" b="1" dirty="0"/>
              <a:t> с </a:t>
            </a:r>
            <a:r>
              <a:rPr lang="en-US" b="1" dirty="0" err="1"/>
              <a:t>корпоративен</a:t>
            </a:r>
            <a:r>
              <a:rPr lang="en-US" b="1" dirty="0"/>
              <a:t> </a:t>
            </a:r>
            <a:r>
              <a:rPr lang="en-US" b="1" dirty="0" err="1"/>
              <a:t>данък</a:t>
            </a:r>
            <a:r>
              <a:rPr lang="en-US" dirty="0"/>
              <a:t>, </a:t>
            </a:r>
            <a:r>
              <a:rPr lang="en-US" dirty="0" err="1"/>
              <a:t>когато</a:t>
            </a:r>
            <a:r>
              <a:rPr lang="en-US" dirty="0"/>
              <a:t> </a:t>
            </a:r>
            <a:r>
              <a:rPr lang="en-US" dirty="0" err="1"/>
              <a:t>реализират</a:t>
            </a:r>
            <a:r>
              <a:rPr lang="en-US" dirty="0"/>
              <a:t> </a:t>
            </a:r>
            <a:r>
              <a:rPr lang="en-US" dirty="0" err="1"/>
              <a:t>данъчна</a:t>
            </a:r>
            <a:r>
              <a:rPr lang="en-US" dirty="0"/>
              <a:t> </a:t>
            </a:r>
            <a:r>
              <a:rPr lang="en-US" dirty="0" err="1"/>
              <a:t>печалба</a:t>
            </a:r>
            <a:r>
              <a:rPr lang="en-US" dirty="0"/>
              <a:t>. </a:t>
            </a:r>
            <a:r>
              <a:rPr lang="en-US" dirty="0" err="1"/>
              <a:t>Това</a:t>
            </a:r>
            <a:r>
              <a:rPr lang="en-US" dirty="0"/>
              <a:t> е </a:t>
            </a:r>
            <a:r>
              <a:rPr lang="en-US" dirty="0" err="1"/>
              <a:t>счетоводната</a:t>
            </a:r>
            <a:r>
              <a:rPr lang="en-US" dirty="0"/>
              <a:t> </a:t>
            </a:r>
            <a:r>
              <a:rPr lang="en-US" dirty="0" err="1"/>
              <a:t>печалба</a:t>
            </a:r>
            <a:r>
              <a:rPr lang="en-US" dirty="0"/>
              <a:t>, </a:t>
            </a:r>
            <a:r>
              <a:rPr lang="en-US" dirty="0" err="1"/>
              <a:t>преобразувана</a:t>
            </a:r>
            <a:r>
              <a:rPr lang="en-US" dirty="0"/>
              <a:t> в </a:t>
            </a:r>
            <a:r>
              <a:rPr lang="en-US" dirty="0" err="1"/>
              <a:t>увеличение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намаление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реда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закона</a:t>
            </a:r>
            <a:r>
              <a:rPr lang="en-US" dirty="0"/>
              <a:t>.</a:t>
            </a:r>
          </a:p>
          <a:p>
            <a:pPr marL="68580" indent="0">
              <a:buNone/>
            </a:pPr>
            <a:r>
              <a:rPr lang="en-US" dirty="0" smtClean="0"/>
              <a:t>  </a:t>
            </a:r>
            <a:r>
              <a:rPr lang="en-US" dirty="0" err="1"/>
              <a:t>Размерът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данъка</a:t>
            </a:r>
            <a:r>
              <a:rPr lang="en-US" dirty="0"/>
              <a:t> е 10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сто</a:t>
            </a:r>
            <a:r>
              <a:rPr lang="en-US" dirty="0"/>
              <a:t> </a:t>
            </a:r>
            <a:r>
              <a:rPr lang="en-US" dirty="0" err="1"/>
              <a:t>съгласно</a:t>
            </a:r>
            <a:r>
              <a:rPr lang="en-US" dirty="0"/>
              <a:t> </a:t>
            </a:r>
            <a:r>
              <a:rPr lang="en-US" dirty="0" err="1"/>
              <a:t>чл</a:t>
            </a:r>
            <a:r>
              <a:rPr lang="en-US" dirty="0"/>
              <a:t>. 20 </a:t>
            </a:r>
            <a:r>
              <a:rPr lang="en-US" dirty="0" err="1"/>
              <a:t>от</a:t>
            </a:r>
            <a:r>
              <a:rPr lang="en-US" dirty="0"/>
              <a:t> ЗКПО.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238972"/>
              </p:ext>
            </p:extLst>
          </p:nvPr>
        </p:nvGraphicFramePr>
        <p:xfrm>
          <a:off x="467544" y="836712"/>
          <a:ext cx="8136904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Worksheet" r:id="rId3" imgW="11515767" imgH="3943350" progId="Excel.Sheet.8">
                  <p:embed/>
                </p:oleObj>
              </mc:Choice>
              <mc:Fallback>
                <p:oleObj name="Worksheet" r:id="rId3" imgW="11515767" imgH="394335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836712"/>
                        <a:ext cx="8136904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55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8130043"/>
              </p:ext>
            </p:extLst>
          </p:nvPr>
        </p:nvGraphicFramePr>
        <p:xfrm>
          <a:off x="611560" y="764704"/>
          <a:ext cx="7704856" cy="5472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57306"/>
                <a:gridCol w="404268"/>
                <a:gridCol w="3543282"/>
              </a:tblGrid>
              <a:tr h="1101752"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ИВЕНТ МЕНИДЖМЪНТ ТИЙМ</a:t>
                      </a:r>
                      <a:endParaRPr lang="bg-BG" sz="16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ВОЙНОВ и СИЕ МОНТАНА - </a:t>
                      </a:r>
                      <a:r>
                        <a:rPr lang="ru-RU" sz="18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кисело</a:t>
                      </a:r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8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мляко</a:t>
                      </a:r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8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сладолед</a:t>
                      </a:r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?!?!?!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786754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     321,00 лв. </a:t>
                      </a:r>
                      <a:endParaRPr lang="bg-BG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b="1" u="none" strike="noStrike" dirty="0">
                          <a:effectLst/>
                        </a:rPr>
                        <a:t>                             1 000,00 лв. </a:t>
                      </a:r>
                      <a:endParaRPr lang="bg-BG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15231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12 385,00 лв. </a:t>
                      </a:r>
                      <a:endParaRPr lang="bg-BG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b="1" u="none" strike="noStrike" dirty="0">
                          <a:effectLst/>
                        </a:rPr>
                        <a:t>                             1 400,00 лв. </a:t>
                      </a:r>
                      <a:endParaRPr lang="bg-BG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02649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  4 900,00 лв. </a:t>
                      </a:r>
                      <a:endParaRPr lang="bg-BG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b="1" u="none" strike="noStrike" dirty="0">
                          <a:effectLst/>
                        </a:rPr>
                        <a:t>                    </a:t>
                      </a:r>
                      <a:r>
                        <a:rPr lang="bg-BG" sz="1400" b="1" u="none" strike="noStrike" dirty="0" smtClean="0">
                          <a:effectLst/>
                        </a:rPr>
                        <a:t>          </a:t>
                      </a:r>
                      <a:r>
                        <a:rPr lang="bg-BG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2 400,00 лв. </a:t>
                      </a:r>
                      <a:endParaRPr lang="bg-BG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80795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  5 520,00 лв. </a:t>
                      </a:r>
                      <a:endParaRPr lang="bg-BG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9337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     138,00 лв. </a:t>
                      </a:r>
                      <a:endParaRPr lang="bg-BG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80795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  6 624,00 лв. </a:t>
                      </a:r>
                      <a:endParaRPr lang="bg-BG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1522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  1 447,00 лв. </a:t>
                      </a:r>
                      <a:endParaRPr lang="bg-BG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9337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                  1 448,00 лв. </a:t>
                      </a:r>
                      <a:endParaRPr lang="bg-BG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463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1" u="none" strike="noStrike" dirty="0">
                          <a:effectLst/>
                        </a:rPr>
                        <a:t>              </a:t>
                      </a:r>
                      <a:r>
                        <a:rPr lang="bg-BG" sz="1200" b="1" u="none" strike="noStrike" dirty="0" smtClean="0">
                          <a:effectLst/>
                        </a:rPr>
                        <a:t>                 </a:t>
                      </a:r>
                      <a:r>
                        <a:rPr lang="bg-BG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32 783,00 лв</a:t>
                      </a:r>
                      <a:r>
                        <a:rPr lang="bg-BG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. </a:t>
                      </a:r>
                      <a:endParaRPr lang="bg-BG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0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Регистрация на дружеството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131821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bg-BG" dirty="0"/>
              <a:t> </a:t>
            </a:r>
            <a:r>
              <a:rPr lang="bg-BG" dirty="0" smtClean="0"/>
              <a:t>   </a:t>
            </a:r>
            <a:r>
              <a:rPr lang="ru-RU" b="1" dirty="0" err="1" smtClean="0"/>
              <a:t>Общо</a:t>
            </a:r>
            <a:r>
              <a:rPr lang="ru-RU" b="1" dirty="0" smtClean="0"/>
              <a:t> </a:t>
            </a:r>
            <a:r>
              <a:rPr lang="ru-RU" b="1" dirty="0" err="1"/>
              <a:t>събрание</a:t>
            </a:r>
            <a:r>
              <a:rPr lang="ru-RU" b="1" dirty="0"/>
              <a:t> на ДСОПЛ </a:t>
            </a:r>
            <a:r>
              <a:rPr lang="ru-RU" b="1" dirty="0" smtClean="0"/>
              <a:t>е проведено на </a:t>
            </a:r>
            <a:r>
              <a:rPr lang="ru-RU" b="1" dirty="0"/>
              <a:t>28.05.2016г. </a:t>
            </a:r>
            <a:endParaRPr lang="ru-RU" b="1" dirty="0" smtClean="0"/>
          </a:p>
          <a:p>
            <a:pPr marL="68580" indent="0">
              <a:buNone/>
            </a:pPr>
            <a:r>
              <a:rPr lang="ru-RU" sz="1600" b="1" dirty="0" smtClean="0"/>
              <a:t>гр</a:t>
            </a:r>
            <a:r>
              <a:rPr lang="ru-RU" sz="1600" b="1" dirty="0"/>
              <a:t>. София, </a:t>
            </a:r>
            <a:r>
              <a:rPr lang="ru-RU" sz="1600" b="1" dirty="0" smtClean="0"/>
              <a:t>УМБАЛ </a:t>
            </a:r>
            <a:r>
              <a:rPr lang="ru-RU" sz="1600" b="1" dirty="0"/>
              <a:t>Александровска </a:t>
            </a:r>
            <a:r>
              <a:rPr lang="ru-RU" sz="1600" b="1" dirty="0" err="1"/>
              <a:t>болница</a:t>
            </a:r>
            <a:r>
              <a:rPr lang="ru-RU" sz="1600" b="1" dirty="0"/>
              <a:t>, аудитория на </a:t>
            </a:r>
            <a:r>
              <a:rPr lang="ru-RU" sz="1600" b="1" dirty="0" err="1"/>
              <a:t>Неврологична</a:t>
            </a:r>
            <a:r>
              <a:rPr lang="ru-RU" sz="1600" b="1" dirty="0"/>
              <a:t> клиника </a:t>
            </a:r>
            <a:r>
              <a:rPr lang="bg-BG" sz="1600" dirty="0" smtClean="0"/>
              <a:t> , </a:t>
            </a:r>
            <a:r>
              <a:rPr lang="bg-BG" sz="1600" b="1" dirty="0" smtClean="0"/>
              <a:t>Присъствали 53 от 365 члена на </a:t>
            </a:r>
          </a:p>
          <a:p>
            <a:pPr marL="68580" indent="0">
              <a:buNone/>
            </a:pPr>
            <a:r>
              <a:rPr lang="bg-BG" sz="1600" b="1" dirty="0" smtClean="0"/>
              <a:t>ДСОПЛ,</a:t>
            </a:r>
          </a:p>
          <a:p>
            <a:pPr marL="68580" indent="0">
              <a:buNone/>
            </a:pPr>
            <a:r>
              <a:rPr lang="bg-BG" sz="2000" b="1" dirty="0" smtClean="0"/>
              <a:t>                 </a:t>
            </a:r>
            <a:r>
              <a:rPr lang="bg-BG" sz="2000" b="1" dirty="0" smtClean="0">
                <a:solidFill>
                  <a:srgbClr val="FF0000"/>
                </a:solidFill>
              </a:rPr>
              <a:t>Избрано е ново ръководство:</a:t>
            </a:r>
          </a:p>
          <a:p>
            <a:pPr marL="68580" indent="0">
              <a:buNone/>
            </a:pPr>
            <a:r>
              <a:rPr lang="bg-B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Състав на УС </a:t>
            </a:r>
            <a:r>
              <a:rPr lang="bg-BG" sz="1400" dirty="0" smtClean="0"/>
              <a:t>: </a:t>
            </a:r>
            <a:r>
              <a:rPr lang="bg-BG" sz="1400" b="1" dirty="0" smtClean="0"/>
              <a:t>д-р Миндов </a:t>
            </a:r>
            <a:r>
              <a:rPr lang="bg-BG" sz="1400" dirty="0" smtClean="0"/>
              <a:t>, председател</a:t>
            </a:r>
          </a:p>
          <a:p>
            <a:pPr marL="68580" indent="0">
              <a:buNone/>
            </a:pPr>
            <a:r>
              <a:rPr lang="bg-BG" sz="1400" dirty="0" smtClean="0"/>
              <a:t>                          </a:t>
            </a:r>
            <a:r>
              <a:rPr lang="bg-BG" sz="1400" b="1" dirty="0" smtClean="0"/>
              <a:t>Д-р Колев</a:t>
            </a:r>
            <a:r>
              <a:rPr lang="bg-BG" sz="1400" dirty="0" smtClean="0"/>
              <a:t>, зам. председател, </a:t>
            </a:r>
          </a:p>
          <a:p>
            <a:pPr marL="68580" indent="0">
              <a:buNone/>
            </a:pPr>
            <a:r>
              <a:rPr lang="bg-BG" sz="1400" dirty="0" smtClean="0"/>
              <a:t>                          </a:t>
            </a:r>
            <a:r>
              <a:rPr lang="bg-BG" sz="1400" b="1" dirty="0" smtClean="0"/>
              <a:t>Д-р Тодоров</a:t>
            </a:r>
            <a:r>
              <a:rPr lang="bg-BG" sz="1400" dirty="0" smtClean="0"/>
              <a:t>,  секретар</a:t>
            </a:r>
          </a:p>
          <a:p>
            <a:pPr marL="68580" indent="0">
              <a:buNone/>
            </a:pPr>
            <a:r>
              <a:rPr lang="bg-BG" sz="1400" b="1" dirty="0" smtClean="0"/>
              <a:t>Д-р </a:t>
            </a:r>
            <a:r>
              <a:rPr lang="bg-BG" sz="1400" b="1" dirty="0" err="1" smtClean="0"/>
              <a:t>Самарев</a:t>
            </a:r>
            <a:r>
              <a:rPr lang="bg-BG" sz="1400" b="1" dirty="0" smtClean="0"/>
              <a:t>, д-р Борисова, д-р Здравкова , д-р </a:t>
            </a:r>
            <a:r>
              <a:rPr lang="bg-BG" sz="1400" b="1" dirty="0" err="1" smtClean="0"/>
              <a:t>Свещникова</a:t>
            </a:r>
            <a:r>
              <a:rPr lang="bg-BG" sz="1400" b="1" dirty="0" smtClean="0"/>
              <a:t>, д-р </a:t>
            </a:r>
            <a:r>
              <a:rPr lang="bg-BG" sz="1400" b="1" dirty="0" err="1" smtClean="0"/>
              <a:t>Брънзалов</a:t>
            </a:r>
            <a:r>
              <a:rPr lang="bg-BG" sz="1400" b="1" dirty="0" smtClean="0"/>
              <a:t> , д-р Димова</a:t>
            </a:r>
          </a:p>
          <a:p>
            <a:pPr marL="68580" indent="0">
              <a:buNone/>
            </a:pPr>
            <a:endParaRPr lang="bg-BG" sz="1400" dirty="0"/>
          </a:p>
          <a:p>
            <a:pPr marL="68580" indent="0">
              <a:buNone/>
            </a:pPr>
            <a:r>
              <a:rPr lang="bg-BG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Състав на КК</a:t>
            </a:r>
            <a:r>
              <a:rPr lang="bg-BG" sz="1400" b="1" dirty="0" smtClean="0"/>
              <a:t>: Председател: д-р Косева, </a:t>
            </a:r>
          </a:p>
          <a:p>
            <a:pPr marL="68580" indent="0">
              <a:buNone/>
            </a:pPr>
            <a:r>
              <a:rPr lang="bg-BG" sz="1400" b="1" dirty="0" smtClean="0"/>
              <a:t>                          д-р </a:t>
            </a:r>
            <a:r>
              <a:rPr lang="bg-BG" sz="1400" b="1" dirty="0" err="1" smtClean="0"/>
              <a:t>Еров</a:t>
            </a:r>
            <a:r>
              <a:rPr lang="bg-BG" sz="1400" b="1" dirty="0" smtClean="0"/>
              <a:t>, д-р Памукова, д-р </a:t>
            </a:r>
            <a:r>
              <a:rPr lang="bg-BG" sz="1400" b="1" dirty="0" err="1" smtClean="0"/>
              <a:t>Радуилов</a:t>
            </a:r>
            <a:r>
              <a:rPr lang="bg-BG" sz="1400" b="1" dirty="0" smtClean="0"/>
              <a:t>, д-р </a:t>
            </a:r>
            <a:r>
              <a:rPr lang="bg-BG" sz="1400" b="1" dirty="0" err="1" smtClean="0"/>
              <a:t>Стояновска</a:t>
            </a:r>
            <a:endParaRPr lang="bg-BG" sz="1400" b="1" dirty="0" smtClean="0"/>
          </a:p>
          <a:p>
            <a:pPr marL="68580" indent="0"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619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d-r Mindor\Dropbox\ДСОПЛ ОИС на ДСОПЛ 12 октомври 2019\Общо събрание 12 май 2018\Общо събрание 25.01.2018\10.05.2017\Командировъчни Вова Кухи\IMG_20170414_172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052736"/>
            <a:ext cx="7416824" cy="47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11396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Издадохме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подробни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указания до </a:t>
            </a:r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колегите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относно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 Процедура по </a:t>
            </a:r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регистриране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, </a:t>
            </a:r>
            <a:r>
              <a:rPr lang="ru-RU" sz="2000" b="1" dirty="0" err="1">
                <a:solidFill>
                  <a:srgbClr val="FF0000"/>
                </a:solidFill>
                <a:hlinkClick r:id="rId2"/>
              </a:rPr>
              <a:t>необходими</a:t>
            </a:r>
            <a:r>
              <a:rPr lang="ru-RU" sz="2000" b="1" dirty="0">
                <a:solidFill>
                  <a:srgbClr val="FF0000"/>
                </a:solidFill>
                <a:hlinkClick r:id="rId2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hlinkClick r:id="rId2"/>
              </a:rPr>
              <a:t>документи</a:t>
            </a:r>
            <a:r>
              <a:rPr lang="ru-RU" sz="2000" b="1" dirty="0">
                <a:solidFill>
                  <a:srgbClr val="FF0000"/>
                </a:solidFill>
                <a:hlinkClick r:id="rId2"/>
              </a:rPr>
              <a:t> за </a:t>
            </a:r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биологичните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отпъдаци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в ИАОС, </a:t>
            </a:r>
            <a:r>
              <a:rPr lang="ru-RU" sz="2000" b="1" dirty="0" err="1">
                <a:solidFill>
                  <a:srgbClr val="FF0000"/>
                </a:solidFill>
                <a:hlinkClick r:id="rId2"/>
              </a:rPr>
              <a:t>Н</a:t>
            </a:r>
            <a:r>
              <a:rPr lang="ru-RU" sz="2000" b="1" dirty="0" err="1" smtClean="0">
                <a:solidFill>
                  <a:srgbClr val="FF0000"/>
                </a:solidFill>
                <a:hlinkClick r:id="rId2"/>
              </a:rPr>
              <a:t>аредби</a:t>
            </a:r>
            <a:r>
              <a:rPr lang="ru-RU" sz="2000" b="1" dirty="0" smtClean="0">
                <a:solidFill>
                  <a:srgbClr val="FF0000"/>
                </a:solidFill>
                <a:hlinkClick r:id="rId2"/>
              </a:rPr>
              <a:t> </a:t>
            </a:r>
            <a:r>
              <a:rPr lang="ru-RU" sz="2000" b="1" dirty="0">
                <a:solidFill>
                  <a:srgbClr val="FF0000"/>
                </a:solidFill>
                <a:hlinkClick r:id="rId2"/>
              </a:rPr>
              <a:t>и указания за регистрация и </a:t>
            </a:r>
            <a:r>
              <a:rPr lang="ru-RU" sz="2000" b="1" dirty="0" err="1">
                <a:solidFill>
                  <a:srgbClr val="FF0000"/>
                </a:solidFill>
                <a:hlinkClick r:id="rId2"/>
              </a:rPr>
              <a:t>отчитане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632" y="1811725"/>
            <a:ext cx="6619575" cy="3508375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323528" y="4494784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ВАЖНО!!!</a:t>
            </a:r>
            <a:endParaRPr lang="en-US" dirty="0"/>
          </a:p>
          <a:p>
            <a:r>
              <a:rPr lang="bg-BG" b="1" dirty="0"/>
              <a:t>Съгласно ЗАКОНА ЗА УПРАВЛЕНИЕ НА ОТПАДЪЦИТЕ </a:t>
            </a:r>
            <a:r>
              <a:rPr lang="bg-BG" b="1" dirty="0" err="1"/>
              <a:t>Обн</a:t>
            </a:r>
            <a:r>
              <a:rPr lang="bg-BG" b="1" dirty="0"/>
              <a:t>. ДВ. бр.86 от 30 Септември 2003г</a:t>
            </a:r>
            <a:endParaRPr lang="en-US" dirty="0"/>
          </a:p>
          <a:p>
            <a:r>
              <a:rPr lang="bg-BG" b="1" dirty="0"/>
              <a:t>Чл. 106.</a:t>
            </a:r>
            <a:r>
              <a:rPr lang="bg-BG" dirty="0"/>
              <a:t> (1) (Изм. - ДВ, бр. 41 от 2010 г.) Наказва се с имуществена санкция в размер от </a:t>
            </a:r>
            <a:r>
              <a:rPr lang="bg-BG" b="1" dirty="0"/>
              <a:t>2000 до 6000</a:t>
            </a:r>
            <a:r>
              <a:rPr lang="bg-BG" dirty="0"/>
              <a:t> лв. едноличен търговец или юридическо лице, което:</a:t>
            </a:r>
            <a:endParaRPr lang="en-US" dirty="0"/>
          </a:p>
          <a:p>
            <a:r>
              <a:rPr lang="bg-BG" dirty="0"/>
              <a:t>6. (нова - ДВ, бр. 41 от 2010 г.) не предостави информация и не води отчетност съгласно този закон и наредбите по чл. 24, ал. 2;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692696"/>
            <a:ext cx="6777317" cy="5904656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bg-BG" sz="2900" b="1" dirty="0" smtClean="0">
                <a:solidFill>
                  <a:srgbClr val="FF0000"/>
                </a:solidFill>
              </a:rPr>
              <a:t>Нашите теми от </a:t>
            </a:r>
            <a:r>
              <a:rPr lang="en-US" sz="2900" b="1" dirty="0" smtClean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проведената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конференция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на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bg-BG" sz="2900" b="1" dirty="0">
                <a:solidFill>
                  <a:srgbClr val="FF0000"/>
                </a:solidFill>
              </a:rPr>
              <a:t>ДСОПЛ на </a:t>
            </a:r>
            <a:r>
              <a:rPr lang="en-US" sz="2900" b="1" dirty="0">
                <a:solidFill>
                  <a:srgbClr val="FF0000"/>
                </a:solidFill>
              </a:rPr>
              <a:t>13 </a:t>
            </a:r>
            <a:r>
              <a:rPr lang="en-US" sz="2900" b="1" dirty="0" err="1">
                <a:solidFill>
                  <a:srgbClr val="FF0000"/>
                </a:solidFill>
              </a:rPr>
              <a:t>май</a:t>
            </a:r>
            <a:r>
              <a:rPr lang="bg-BG" sz="2900" b="1" dirty="0" smtClean="0">
                <a:solidFill>
                  <a:srgbClr val="FF0000"/>
                </a:solidFill>
              </a:rPr>
              <a:t>, хотел България 2017г.: </a:t>
            </a:r>
          </a:p>
          <a:p>
            <a:pPr marL="68580" indent="0">
              <a:buNone/>
            </a:pPr>
            <a:r>
              <a:rPr lang="bg-BG" sz="1800" b="1" dirty="0" smtClean="0"/>
              <a:t>  </a:t>
            </a:r>
          </a:p>
          <a:p>
            <a:pPr marL="68580" indent="0">
              <a:buNone/>
            </a:pPr>
            <a:r>
              <a:rPr lang="bg-BG" sz="1800" b="1" dirty="0" smtClean="0"/>
              <a:t>„Кои документи можем да издаваме, кои нямаме право и за кои следва да формираме цена?“</a:t>
            </a:r>
          </a:p>
          <a:p>
            <a:pPr marL="68580" indent="0">
              <a:buNone/>
            </a:pPr>
            <a:endParaRPr lang="bg-BG" sz="1800" b="1" dirty="0"/>
          </a:p>
          <a:p>
            <a:pPr marL="68580" indent="0">
              <a:buNone/>
            </a:pPr>
            <a:r>
              <a:rPr lang="bg-BG" sz="1800" b="1" dirty="0" smtClean="0"/>
              <a:t>„Как би могла да изглежда съвременната първична медицинска помощ?“</a:t>
            </a:r>
          </a:p>
          <a:p>
            <a:pPr marL="68580" indent="0">
              <a:buNone/>
            </a:pPr>
            <a:endParaRPr lang="bg-BG" sz="1800" b="1" dirty="0"/>
          </a:p>
          <a:p>
            <a:pPr marL="68580" indent="0">
              <a:buNone/>
            </a:pPr>
            <a:r>
              <a:rPr lang="bg-BG" sz="1800" b="1" dirty="0" smtClean="0"/>
              <a:t>„Отношението лекар- пациент , мениджмънт на конфликтите“</a:t>
            </a:r>
          </a:p>
          <a:p>
            <a:pPr marL="68580" indent="0">
              <a:buNone/>
            </a:pPr>
            <a:r>
              <a:rPr lang="bg-BG" sz="1800" b="1" dirty="0" smtClean="0"/>
              <a:t>„Актуални проблеми и решения при работата ни в условията на НРД 2017“</a:t>
            </a:r>
          </a:p>
          <a:p>
            <a:pPr marL="68580" indent="0">
              <a:buNone/>
            </a:pPr>
            <a:r>
              <a:rPr lang="bg-BG" sz="1800" b="1" dirty="0" smtClean="0"/>
              <a:t>Санкции, контрол, арбитраж, диспансеризация, отказ от имунизации, </a:t>
            </a:r>
            <a:r>
              <a:rPr lang="bg-BG" sz="1800" b="1" dirty="0" err="1" smtClean="0"/>
              <a:t>предхоспитализационни</a:t>
            </a:r>
            <a:r>
              <a:rPr lang="bg-BG" sz="1800" b="1" dirty="0" smtClean="0"/>
              <a:t> изследвания, </a:t>
            </a:r>
          </a:p>
          <a:p>
            <a:pPr marL="68580" indent="0">
              <a:buNone/>
            </a:pPr>
            <a:r>
              <a:rPr lang="bg-BG" sz="1800" b="1" dirty="0" smtClean="0"/>
              <a:t>Нови критерии за качество и др.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80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924124"/>
            <a:ext cx="6777037" cy="5082777"/>
          </a:xfrm>
        </p:spPr>
      </p:pic>
    </p:spTree>
    <p:extLst>
      <p:ext uri="{BB962C8B-B14F-4D97-AF65-F5344CB8AC3E}">
        <p14:creationId xmlns:p14="http://schemas.microsoft.com/office/powerpoint/2010/main" val="37131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836712"/>
            <a:ext cx="4896544" cy="4995763"/>
          </a:xfrm>
        </p:spPr>
      </p:pic>
    </p:spTree>
    <p:extLst>
      <p:ext uri="{BB962C8B-B14F-4D97-AF65-F5344CB8AC3E}">
        <p14:creationId xmlns:p14="http://schemas.microsoft.com/office/powerpoint/2010/main" val="40763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6408712" cy="5904656"/>
          </a:xfrm>
        </p:spPr>
      </p:pic>
    </p:spTree>
    <p:extLst>
      <p:ext uri="{BB962C8B-B14F-4D97-AF65-F5344CB8AC3E}">
        <p14:creationId xmlns:p14="http://schemas.microsoft.com/office/powerpoint/2010/main" val="21367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fontScale="62500" lnSpcReduction="20000"/>
          </a:bodyPr>
          <a:lstStyle/>
          <a:p>
            <a:r>
              <a:rPr lang="en-US" sz="1800" dirty="0"/>
              <a:t>ПРОТОКОЛ № 5 </a:t>
            </a:r>
            <a:r>
              <a:rPr lang="en-US" sz="1800" b="1" dirty="0" smtClean="0"/>
              <a:t> </a:t>
            </a:r>
            <a:endParaRPr lang="en-US" sz="1800" dirty="0"/>
          </a:p>
          <a:p>
            <a:endParaRPr lang="bg-BG" sz="1800" b="1" dirty="0" smtClean="0"/>
          </a:p>
          <a:p>
            <a:r>
              <a:rPr lang="en-US" sz="1800" b="1" dirty="0" err="1" smtClean="0"/>
              <a:t>от</a:t>
            </a:r>
            <a:r>
              <a:rPr lang="en-US" sz="1800" b="1" dirty="0" smtClean="0"/>
              <a:t> </a:t>
            </a:r>
            <a:r>
              <a:rPr lang="bg-BG" sz="1800" b="1" dirty="0"/>
              <a:t>проведено Виртуално </a:t>
            </a:r>
            <a:r>
              <a:rPr lang="en-US" sz="1800" b="1" dirty="0"/>
              <a:t>ЗАСЕДАНИЕ НА УС НА ДСОПЛ </a:t>
            </a:r>
            <a:endParaRPr lang="en-US" sz="1800" dirty="0"/>
          </a:p>
          <a:p>
            <a:r>
              <a:rPr lang="bg-BG" sz="1800" b="1" dirty="0" smtClean="0"/>
              <a:t>В периода  </a:t>
            </a:r>
            <a:r>
              <a:rPr lang="en-US" sz="1800" b="1" dirty="0"/>
              <a:t>20-23.06.2017г.</a:t>
            </a:r>
            <a:endParaRPr lang="en-US" sz="1800" dirty="0"/>
          </a:p>
          <a:p>
            <a:r>
              <a:rPr lang="bg-BG" sz="1800" b="1" dirty="0"/>
              <a:t>Колеги,</a:t>
            </a:r>
            <a:endParaRPr lang="en-US" sz="1800" dirty="0"/>
          </a:p>
          <a:p>
            <a:r>
              <a:rPr lang="en-US" sz="1800" b="1" dirty="0" err="1"/>
              <a:t>свиквам</a:t>
            </a:r>
            <a:r>
              <a:rPr lang="en-US" sz="1800" b="1" dirty="0"/>
              <a:t> </a:t>
            </a:r>
            <a:r>
              <a:rPr lang="en-US" sz="1800" b="1" dirty="0" err="1"/>
              <a:t>спешно</a:t>
            </a:r>
            <a:r>
              <a:rPr lang="en-US" sz="1800" b="1" dirty="0"/>
              <a:t> </a:t>
            </a:r>
            <a:r>
              <a:rPr lang="en-US" sz="1800" b="1" dirty="0" err="1"/>
              <a:t>Виртуален</a:t>
            </a:r>
            <a:r>
              <a:rPr lang="en-US" sz="1800" b="1" dirty="0"/>
              <a:t> </a:t>
            </a:r>
            <a:r>
              <a:rPr lang="en-US" sz="1800" b="1" dirty="0" err="1"/>
              <a:t>управителен</a:t>
            </a:r>
            <a:r>
              <a:rPr lang="en-US" sz="1800" b="1" dirty="0"/>
              <a:t> </a:t>
            </a:r>
            <a:r>
              <a:rPr lang="en-US" sz="1800" b="1" dirty="0" err="1"/>
              <a:t>съвет</a:t>
            </a:r>
            <a:r>
              <a:rPr lang="en-US" sz="1800" b="1" dirty="0"/>
              <a:t> </a:t>
            </a:r>
            <a:r>
              <a:rPr lang="en-US" sz="1800" b="1" dirty="0" err="1"/>
              <a:t>със</a:t>
            </a:r>
            <a:r>
              <a:rPr lang="en-US" sz="1800" b="1" dirty="0"/>
              <a:t> </a:t>
            </a:r>
            <a:r>
              <a:rPr lang="en-US" sz="1800" b="1" dirty="0" err="1"/>
              <a:t>следния</a:t>
            </a:r>
            <a:r>
              <a:rPr lang="en-US" sz="1800" b="1" dirty="0"/>
              <a:t> </a:t>
            </a:r>
            <a:r>
              <a:rPr lang="en-US" sz="1800" b="1" dirty="0" err="1"/>
              <a:t>въпрос</a:t>
            </a:r>
            <a:r>
              <a:rPr lang="en-US" sz="1800" b="1" dirty="0"/>
              <a:t>: </a:t>
            </a:r>
            <a:endParaRPr lang="en-US" sz="1800" dirty="0"/>
          </a:p>
          <a:p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Да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дари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ли</a:t>
            </a:r>
            <a:r>
              <a:rPr lang="en-US" sz="1800" b="1" dirty="0">
                <a:solidFill>
                  <a:srgbClr val="FF0000"/>
                </a:solidFill>
              </a:rPr>
              <a:t> ДСОПЛ </a:t>
            </a:r>
            <a:r>
              <a:rPr lang="en-US" sz="1800" b="1" dirty="0" err="1">
                <a:solidFill>
                  <a:srgbClr val="FF0000"/>
                </a:solidFill>
              </a:rPr>
              <a:t>средства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за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лечението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на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сина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на</a:t>
            </a:r>
            <a:r>
              <a:rPr lang="en-US" sz="1800" b="1" dirty="0">
                <a:solidFill>
                  <a:srgbClr val="FF0000"/>
                </a:solidFill>
              </a:rPr>
              <a:t> д-р А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bg-BG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Кьосева</a:t>
            </a:r>
            <a:r>
              <a:rPr lang="en-US" sz="1800" b="1" dirty="0">
                <a:solidFill>
                  <a:srgbClr val="FF0000"/>
                </a:solidFill>
              </a:rPr>
              <a:t>?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Моля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всеки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член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на</a:t>
            </a:r>
            <a:r>
              <a:rPr lang="en-US" sz="1800" b="1" dirty="0">
                <a:solidFill>
                  <a:srgbClr val="FF0000"/>
                </a:solidFill>
              </a:rPr>
              <a:t> УС </a:t>
            </a:r>
            <a:r>
              <a:rPr lang="en-US" sz="1800" b="1" dirty="0" err="1">
                <a:solidFill>
                  <a:srgbClr val="FF0000"/>
                </a:solidFill>
              </a:rPr>
              <a:t>да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отговори</a:t>
            </a:r>
            <a:r>
              <a:rPr lang="en-US" sz="1800" b="1" dirty="0">
                <a:solidFill>
                  <a:srgbClr val="FF0000"/>
                </a:solidFill>
              </a:rPr>
              <a:t> /</a:t>
            </a:r>
            <a:r>
              <a:rPr lang="en-US" sz="1800" b="1" dirty="0" err="1">
                <a:solidFill>
                  <a:srgbClr val="FF0000"/>
                </a:solidFill>
              </a:rPr>
              <a:t>гласува</a:t>
            </a:r>
            <a:r>
              <a:rPr lang="en-US" sz="1800" b="1" dirty="0">
                <a:solidFill>
                  <a:srgbClr val="FF0000"/>
                </a:solidFill>
              </a:rPr>
              <a:t> с "ДА", "НЕ" </a:t>
            </a:r>
            <a:r>
              <a:rPr lang="en-US" sz="1800" b="1" dirty="0" err="1">
                <a:solidFill>
                  <a:srgbClr val="FF0000"/>
                </a:solidFill>
              </a:rPr>
              <a:t>или</a:t>
            </a:r>
            <a:r>
              <a:rPr lang="en-US" sz="1800" b="1" dirty="0">
                <a:solidFill>
                  <a:srgbClr val="FF0000"/>
                </a:solidFill>
              </a:rPr>
              <a:t> "</a:t>
            </a:r>
            <a:r>
              <a:rPr lang="en-US" sz="1800" b="1" dirty="0" err="1">
                <a:solidFill>
                  <a:srgbClr val="FF0000"/>
                </a:solidFill>
              </a:rPr>
              <a:t>Въздържам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се</a:t>
            </a:r>
            <a:r>
              <a:rPr lang="en-US" sz="1800" b="1" dirty="0">
                <a:solidFill>
                  <a:srgbClr val="FF0000"/>
                </a:solidFill>
              </a:rPr>
              <a:t>"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Моля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отговорилите</a:t>
            </a:r>
            <a:r>
              <a:rPr lang="en-US" sz="1800" b="1" dirty="0">
                <a:solidFill>
                  <a:srgbClr val="FF0000"/>
                </a:solidFill>
              </a:rPr>
              <a:t> с "ДА" </a:t>
            </a:r>
            <a:r>
              <a:rPr lang="en-US" sz="1800" b="1" dirty="0" err="1">
                <a:solidFill>
                  <a:srgbClr val="FF0000"/>
                </a:solidFill>
              </a:rPr>
              <a:t>да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предложат</a:t>
            </a:r>
            <a:r>
              <a:rPr lang="en-US" sz="1800" b="1" dirty="0">
                <a:solidFill>
                  <a:srgbClr val="FF0000"/>
                </a:solidFill>
              </a:rPr>
              <a:t> и </a:t>
            </a:r>
            <a:r>
              <a:rPr lang="en-US" sz="1800" b="1" dirty="0" err="1">
                <a:solidFill>
                  <a:srgbClr val="FF0000"/>
                </a:solidFill>
              </a:rPr>
              <a:t>сума</a:t>
            </a:r>
            <a:r>
              <a:rPr lang="bg-BG" sz="1800" b="1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/>
              <a:t>Гласували</a:t>
            </a:r>
            <a:r>
              <a:rPr lang="en-US" sz="1800" dirty="0"/>
              <a:t>: 9 </a:t>
            </a:r>
            <a:r>
              <a:rPr lang="en-US" sz="1800" dirty="0" err="1"/>
              <a:t>души</a:t>
            </a:r>
            <a:r>
              <a:rPr lang="en-US" sz="1800" dirty="0"/>
              <a:t> </a:t>
            </a:r>
            <a:r>
              <a:rPr lang="en-US" sz="1800" dirty="0" err="1"/>
              <a:t>от</a:t>
            </a:r>
            <a:r>
              <a:rPr lang="en-US" sz="1800" dirty="0"/>
              <a:t> УС</a:t>
            </a:r>
          </a:p>
          <a:p>
            <a:r>
              <a:rPr lang="bg-BG" sz="1800" dirty="0"/>
              <a:t>Всички членове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bg-BG" sz="1800" b="1" dirty="0"/>
              <a:t>                                                            </a:t>
            </a:r>
            <a:r>
              <a:rPr lang="en-US" sz="1800" b="1" dirty="0" err="1"/>
              <a:t>Резултати</a:t>
            </a:r>
            <a:r>
              <a:rPr lang="bg-BG" sz="1800" b="1" dirty="0"/>
              <a:t> от гласуването</a:t>
            </a:r>
            <a:r>
              <a:rPr lang="en-US" sz="1800" b="1" dirty="0"/>
              <a:t>:</a:t>
            </a:r>
            <a:endParaRPr lang="en-US" sz="1800" dirty="0"/>
          </a:p>
          <a:p>
            <a:r>
              <a:rPr lang="en-US" sz="1800" b="1" dirty="0"/>
              <a:t>1. д-р </a:t>
            </a:r>
            <a:r>
              <a:rPr lang="en-US" sz="1800" b="1" dirty="0" err="1"/>
              <a:t>Миндов</a:t>
            </a:r>
            <a:r>
              <a:rPr lang="en-US" sz="1800" b="1" dirty="0"/>
              <a:t>, </a:t>
            </a:r>
            <a:r>
              <a:rPr lang="en-US" sz="1800" b="1" dirty="0" err="1"/>
              <a:t>Да</a:t>
            </a:r>
            <a:r>
              <a:rPr lang="en-US" sz="1800" b="1" dirty="0"/>
              <a:t>, </a:t>
            </a:r>
            <a:r>
              <a:rPr lang="en-US" sz="1800" b="1" dirty="0" smtClean="0"/>
              <a:t>5000л</a:t>
            </a:r>
            <a:r>
              <a:rPr lang="bg-BG" sz="1800" b="1" dirty="0" smtClean="0"/>
              <a:t>в.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2. д-р </a:t>
            </a:r>
            <a:r>
              <a:rPr lang="en-US" sz="1800" b="1" dirty="0" err="1"/>
              <a:t>Колев</a:t>
            </a:r>
            <a:r>
              <a:rPr lang="en-US" sz="1800" b="1" dirty="0"/>
              <a:t>, НЕ</a:t>
            </a:r>
            <a:r>
              <a:rPr lang="bg-BG" sz="1800" b="1" dirty="0"/>
              <a:t>                           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3. д-р Т</a:t>
            </a:r>
            <a:r>
              <a:rPr lang="en-US" sz="1800" b="1" dirty="0" smtClean="0"/>
              <a:t>.</a:t>
            </a:r>
            <a:r>
              <a:rPr lang="bg-BG" sz="1800" b="1" dirty="0" smtClean="0"/>
              <a:t> </a:t>
            </a:r>
            <a:r>
              <a:rPr lang="en-US" sz="1800" b="1" dirty="0" err="1" smtClean="0"/>
              <a:t>Тодоров</a:t>
            </a:r>
            <a:r>
              <a:rPr lang="en-US" sz="1800" b="1" dirty="0"/>
              <a:t>, </a:t>
            </a:r>
            <a:r>
              <a:rPr lang="en-US" sz="1800" b="1" dirty="0" err="1" smtClean="0"/>
              <a:t>Да</a:t>
            </a:r>
            <a:r>
              <a:rPr lang="bg-BG" sz="1800" b="1" dirty="0" smtClean="0"/>
              <a:t>,</a:t>
            </a:r>
            <a:r>
              <a:rPr lang="en-US" sz="1800" b="1" dirty="0" smtClean="0"/>
              <a:t> 5000лв</a:t>
            </a:r>
            <a:r>
              <a:rPr lang="bg-BG" sz="1800" b="1" dirty="0" smtClean="0"/>
              <a:t>.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4. д-р </a:t>
            </a:r>
            <a:r>
              <a:rPr lang="en-US" sz="1800" b="1" dirty="0" err="1"/>
              <a:t>Здравкова</a:t>
            </a:r>
            <a:r>
              <a:rPr lang="en-US" sz="1800" b="1" dirty="0"/>
              <a:t>, </a:t>
            </a:r>
            <a:r>
              <a:rPr lang="en-US" sz="1800" b="1" dirty="0" err="1"/>
              <a:t>Да</a:t>
            </a:r>
            <a:r>
              <a:rPr lang="en-US" sz="1800" b="1" dirty="0"/>
              <a:t>, </a:t>
            </a:r>
            <a:r>
              <a:rPr lang="en-US" sz="1800" b="1" dirty="0" smtClean="0"/>
              <a:t>5000лв</a:t>
            </a:r>
            <a:r>
              <a:rPr lang="bg-BG" sz="1800" b="1" dirty="0"/>
              <a:t>.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5. д-р </a:t>
            </a:r>
            <a:r>
              <a:rPr lang="en-US" sz="1800" b="1" dirty="0" err="1"/>
              <a:t>Димова</a:t>
            </a:r>
            <a:r>
              <a:rPr lang="en-US" sz="1800" b="1" dirty="0"/>
              <a:t>- </a:t>
            </a:r>
            <a:r>
              <a:rPr lang="en-US" sz="1800" b="1" dirty="0" err="1"/>
              <a:t>въздържала</a:t>
            </a:r>
            <a:r>
              <a:rPr lang="en-US" sz="1800" b="1" dirty="0"/>
              <a:t> </a:t>
            </a:r>
            <a:r>
              <a:rPr lang="en-US" sz="1800" b="1" dirty="0" smtClean="0"/>
              <a:t>с</a:t>
            </a:r>
            <a:r>
              <a:rPr lang="bg-BG" sz="1800" b="1" dirty="0" smtClean="0"/>
              <a:t>е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6. д-р </a:t>
            </a:r>
            <a:r>
              <a:rPr lang="en-US" sz="1800" b="1" dirty="0" err="1"/>
              <a:t>Самарев</a:t>
            </a:r>
            <a:r>
              <a:rPr lang="en-US" sz="1800" b="1" dirty="0"/>
              <a:t> </a:t>
            </a:r>
            <a:r>
              <a:rPr lang="en-US" sz="1800" b="1" dirty="0" err="1"/>
              <a:t>Да</a:t>
            </a:r>
            <a:r>
              <a:rPr lang="en-US" sz="1800" b="1" dirty="0"/>
              <a:t>, 5000 </a:t>
            </a:r>
            <a:r>
              <a:rPr lang="en-US" sz="1800" b="1" dirty="0" err="1" smtClean="0"/>
              <a:t>лв</a:t>
            </a:r>
            <a:r>
              <a:rPr lang="bg-BG" sz="1800" b="1" dirty="0"/>
              <a:t>.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7. д-р </a:t>
            </a:r>
            <a:r>
              <a:rPr lang="en-US" sz="1800" b="1" dirty="0" err="1"/>
              <a:t>Брънзалов</a:t>
            </a:r>
            <a:r>
              <a:rPr lang="en-US" sz="1800" b="1" dirty="0"/>
              <a:t>, </a:t>
            </a:r>
            <a:r>
              <a:rPr lang="en-US" sz="1800" b="1" dirty="0" err="1"/>
              <a:t>Да</a:t>
            </a:r>
            <a:r>
              <a:rPr lang="en-US" sz="1800" b="1" dirty="0"/>
              <a:t>, 1000 </a:t>
            </a:r>
            <a:r>
              <a:rPr lang="en-US" sz="1800" b="1" dirty="0" err="1" smtClean="0"/>
              <a:t>лв</a:t>
            </a:r>
            <a:r>
              <a:rPr lang="bg-BG" sz="1800" b="1" dirty="0" smtClean="0"/>
              <a:t>.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8. д-р </a:t>
            </a:r>
            <a:r>
              <a:rPr lang="en-US" sz="1800" b="1" dirty="0" err="1"/>
              <a:t>Свещни</a:t>
            </a:r>
            <a:r>
              <a:rPr lang="bg-BG" sz="1800" b="1" dirty="0"/>
              <a:t>кова, </a:t>
            </a:r>
            <a:r>
              <a:rPr lang="bg-BG" sz="1800" b="1" dirty="0" smtClean="0"/>
              <a:t>Да, </a:t>
            </a:r>
            <a:r>
              <a:rPr lang="bg-BG" sz="1800" b="1" dirty="0"/>
              <a:t>5000лв. </a:t>
            </a:r>
            <a:endParaRPr lang="en-US" sz="1800" dirty="0"/>
          </a:p>
          <a:p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9. д-р </a:t>
            </a:r>
            <a:r>
              <a:rPr lang="en-US" sz="1800" b="1" dirty="0" err="1"/>
              <a:t>Борисова</a:t>
            </a:r>
            <a:r>
              <a:rPr lang="en-US" sz="1800" b="1" dirty="0"/>
              <a:t>, </a:t>
            </a:r>
            <a:r>
              <a:rPr lang="en-US" sz="1800" b="1" dirty="0" err="1"/>
              <a:t>Да</a:t>
            </a:r>
            <a:r>
              <a:rPr lang="en-US" sz="1800" b="1" dirty="0"/>
              <a:t>, 10 000 </a:t>
            </a:r>
            <a:r>
              <a:rPr lang="en-US" sz="1800" b="1" dirty="0" err="1" smtClean="0"/>
              <a:t>лв</a:t>
            </a:r>
            <a:r>
              <a:rPr lang="bg-BG" sz="1800" b="1" dirty="0"/>
              <a:t>.</a:t>
            </a:r>
            <a:endParaRPr lang="en-US" sz="1800" dirty="0"/>
          </a:p>
          <a:p>
            <a:r>
              <a:rPr lang="en-US" sz="1800" dirty="0"/>
              <a:t/>
            </a:r>
            <a:br>
              <a:rPr lang="en-US" sz="1800" dirty="0"/>
            </a:br>
            <a:r>
              <a:rPr lang="bg-BG" sz="1800" b="1" dirty="0"/>
              <a:t>Резултат от гласуването</a:t>
            </a:r>
            <a:r>
              <a:rPr lang="bg-BG" sz="1800" b="1" dirty="0" smtClean="0"/>
              <a:t>:</a:t>
            </a:r>
          </a:p>
          <a:p>
            <a:r>
              <a:rPr lang="bg-BG" sz="1800" b="1" dirty="0" smtClean="0"/>
              <a:t> </a:t>
            </a:r>
            <a:r>
              <a:rPr lang="en-US" sz="2600" b="1" dirty="0">
                <a:solidFill>
                  <a:srgbClr val="FF0000"/>
                </a:solidFill>
              </a:rPr>
              <a:t>Да-7</a:t>
            </a:r>
            <a:r>
              <a:rPr lang="bg-BG" sz="2600" b="1" dirty="0">
                <a:solidFill>
                  <a:srgbClr val="FF0000"/>
                </a:solidFill>
              </a:rPr>
              <a:t>/седем/  </a:t>
            </a:r>
            <a:r>
              <a:rPr lang="en-US" sz="2600" b="1" dirty="0" err="1">
                <a:solidFill>
                  <a:srgbClr val="FF0000"/>
                </a:solidFill>
              </a:rPr>
              <a:t>гласували</a:t>
            </a:r>
            <a:r>
              <a:rPr lang="en-US" sz="2600" b="1" dirty="0">
                <a:solidFill>
                  <a:srgbClr val="FF0000"/>
                </a:solidFill>
              </a:rPr>
              <a:t>, Не-1</a:t>
            </a:r>
            <a:r>
              <a:rPr lang="bg-BG" sz="2600" b="1" dirty="0">
                <a:solidFill>
                  <a:srgbClr val="FF0000"/>
                </a:solidFill>
              </a:rPr>
              <a:t>/един/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Въздържал</a:t>
            </a:r>
            <a:r>
              <a:rPr lang="en-US" sz="2600" b="1" dirty="0">
                <a:solidFill>
                  <a:srgbClr val="FF0000"/>
                </a:solidFill>
              </a:rPr>
              <a:t> се-1 </a:t>
            </a:r>
            <a:r>
              <a:rPr lang="bg-BG" sz="2600" b="1" dirty="0">
                <a:solidFill>
                  <a:srgbClr val="FF0000"/>
                </a:solidFill>
              </a:rPr>
              <a:t>/един/.</a:t>
            </a:r>
            <a:r>
              <a:rPr lang="en-US" sz="2600" b="1" dirty="0">
                <a:solidFill>
                  <a:srgbClr val="FF0000"/>
                </a:solidFill>
              </a:rPr>
              <a:t/>
            </a:r>
            <a:br>
              <a:rPr lang="en-US" sz="2600" b="1" dirty="0">
                <a:solidFill>
                  <a:srgbClr val="FF0000"/>
                </a:solidFill>
              </a:rPr>
            </a:br>
            <a:r>
              <a:rPr lang="en-US" sz="2600" b="1" dirty="0" err="1">
                <a:solidFill>
                  <a:srgbClr val="FF0000"/>
                </a:solidFill>
              </a:rPr>
              <a:t>Приема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се</a:t>
            </a:r>
            <a:r>
              <a:rPr lang="bg-BG" sz="2600" b="1" dirty="0">
                <a:solidFill>
                  <a:srgbClr val="FF0000"/>
                </a:solidFill>
              </a:rPr>
              <a:t> с квалифицирано мнозинство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lnSpcReduction="10000"/>
          </a:bodyPr>
          <a:lstStyle/>
          <a:p>
            <a:pPr algn="ctr"/>
            <a:endParaRPr lang="bg-BG" sz="1800" b="1" dirty="0" smtClean="0"/>
          </a:p>
          <a:p>
            <a:pPr algn="ctr"/>
            <a:endParaRPr lang="bg-BG" sz="1800" b="1" dirty="0"/>
          </a:p>
          <a:p>
            <a:pPr marL="68580" indent="0" algn="ctr">
              <a:buNone/>
            </a:pPr>
            <a:r>
              <a:rPr lang="bg-BG" sz="1800" b="1" dirty="0" smtClean="0"/>
              <a:t>ОИС на НСОПЛБ</a:t>
            </a:r>
          </a:p>
          <a:p>
            <a:pPr marL="68580" indent="0" algn="ctr">
              <a:buNone/>
            </a:pPr>
            <a:r>
              <a:rPr lang="bg-BG" sz="1800" b="1" dirty="0" smtClean="0"/>
              <a:t>Гр. Пловдив</a:t>
            </a:r>
          </a:p>
          <a:p>
            <a:pPr marL="68580" indent="0" algn="ctr">
              <a:buNone/>
            </a:pPr>
            <a:r>
              <a:rPr lang="bg-BG" sz="1800" b="1" dirty="0" smtClean="0"/>
              <a:t>08.07.2017г. </a:t>
            </a:r>
            <a:r>
              <a:rPr lang="bg-BG" sz="1800" b="1" dirty="0"/>
              <a:t> </a:t>
            </a:r>
            <a:r>
              <a:rPr lang="bg-BG" sz="1800" b="1" dirty="0" smtClean="0"/>
              <a:t>  </a:t>
            </a:r>
            <a:endParaRPr lang="bg-BG" sz="1800" b="1" dirty="0"/>
          </a:p>
          <a:p>
            <a:endParaRPr lang="bg-BG" sz="1800" dirty="0" smtClean="0"/>
          </a:p>
          <a:p>
            <a:r>
              <a:rPr lang="bg-BG" sz="1800" dirty="0"/>
              <a:t> </a:t>
            </a:r>
            <a:r>
              <a:rPr lang="bg-BG" sz="1800" dirty="0" smtClean="0"/>
              <a:t>  </a:t>
            </a:r>
            <a:r>
              <a:rPr lang="bg-BG" sz="1800" b="1" dirty="0" err="1" smtClean="0"/>
              <a:t>Издигати</a:t>
            </a:r>
            <a:r>
              <a:rPr lang="bg-BG" sz="1800" b="1" dirty="0" smtClean="0"/>
              <a:t>  Кандидатури от ДСОПЛ </a:t>
            </a:r>
            <a:r>
              <a:rPr lang="bg-BG" sz="1800" dirty="0" smtClean="0"/>
              <a:t>:</a:t>
            </a:r>
          </a:p>
          <a:p>
            <a:r>
              <a:rPr lang="bg-BG" sz="1800" dirty="0" smtClean="0"/>
              <a:t>Д-р </a:t>
            </a:r>
            <a:r>
              <a:rPr lang="bg-BG" sz="1800" dirty="0" err="1" smtClean="0"/>
              <a:t>Самарев</a:t>
            </a:r>
            <a:r>
              <a:rPr lang="bg-BG" sz="1800" dirty="0" smtClean="0"/>
              <a:t>- за член на УС </a:t>
            </a:r>
          </a:p>
          <a:p>
            <a:r>
              <a:rPr lang="bg-BG" sz="1800" dirty="0" smtClean="0"/>
              <a:t>Д-р Миндов – за член на УС /</a:t>
            </a:r>
            <a:r>
              <a:rPr lang="bg-BG" sz="1800" dirty="0" err="1" smtClean="0"/>
              <a:t>самоотвод</a:t>
            </a:r>
            <a:endParaRPr lang="bg-BG" sz="1800" dirty="0" smtClean="0"/>
          </a:p>
          <a:p>
            <a:r>
              <a:rPr lang="bg-BG" sz="1800" dirty="0" smtClean="0"/>
              <a:t>Д-р Миндов – етична комисия</a:t>
            </a:r>
          </a:p>
          <a:p>
            <a:r>
              <a:rPr lang="bg-BG" sz="1800" dirty="0" smtClean="0"/>
              <a:t>Д-р </a:t>
            </a:r>
            <a:r>
              <a:rPr lang="bg-BG" sz="1800" dirty="0" err="1" smtClean="0"/>
              <a:t>Брънзалов</a:t>
            </a:r>
            <a:r>
              <a:rPr lang="bg-BG" sz="1800" dirty="0" smtClean="0"/>
              <a:t>- КК</a:t>
            </a:r>
          </a:p>
          <a:p>
            <a:endParaRPr lang="bg-BG" sz="1800" dirty="0" smtClean="0"/>
          </a:p>
          <a:p>
            <a:r>
              <a:rPr lang="bg-BG" sz="1800" b="1" dirty="0"/>
              <a:t> </a:t>
            </a:r>
            <a:r>
              <a:rPr lang="bg-BG" sz="1800" b="1" dirty="0" smtClean="0"/>
              <a:t>    Спечелени номинации:</a:t>
            </a:r>
          </a:p>
          <a:p>
            <a:r>
              <a:rPr lang="bg-BG" sz="1800" dirty="0" smtClean="0"/>
              <a:t>Д-р Миндов – председател на ЕК на НСОПЛБ</a:t>
            </a:r>
          </a:p>
          <a:p>
            <a:r>
              <a:rPr lang="bg-BG" sz="1800" dirty="0" smtClean="0"/>
              <a:t>Д-р </a:t>
            </a:r>
            <a:r>
              <a:rPr lang="bg-BG" sz="1800" dirty="0" err="1" smtClean="0"/>
              <a:t>Брънзалов</a:t>
            </a:r>
            <a:r>
              <a:rPr lang="bg-BG" sz="1800" dirty="0" smtClean="0"/>
              <a:t>- председател на КК</a:t>
            </a:r>
          </a:p>
          <a:p>
            <a:endParaRPr lang="bg-BG" sz="1800" dirty="0" smtClean="0"/>
          </a:p>
          <a:p>
            <a:endParaRPr lang="bg-BG" sz="1800" dirty="0"/>
          </a:p>
          <a:p>
            <a:pPr marL="68580" indent="0">
              <a:buNone/>
            </a:pPr>
            <a:endParaRPr lang="bg-BG" sz="1800" dirty="0"/>
          </a:p>
          <a:p>
            <a:r>
              <a:rPr lang="bg-BG" sz="1800" dirty="0" smtClean="0"/>
              <a:t>   </a:t>
            </a:r>
          </a:p>
          <a:p>
            <a:endParaRPr lang="bg-BG" sz="1800" dirty="0"/>
          </a:p>
          <a:p>
            <a:endParaRPr lang="bg-BG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9386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1043492" y="980728"/>
            <a:ext cx="6777317" cy="4851901"/>
          </a:xfrm>
        </p:spPr>
        <p:txBody>
          <a:bodyPr>
            <a:normAutofit/>
          </a:bodyPr>
          <a:lstStyle/>
          <a:p>
            <a:r>
              <a:rPr lang="ru-RU" b="1" dirty="0"/>
              <a:t>Видео урок: как да се </a:t>
            </a:r>
            <a:r>
              <a:rPr lang="ru-RU" b="1" dirty="0" err="1"/>
              <a:t>абонираме</a:t>
            </a:r>
            <a:r>
              <a:rPr lang="ru-RU" b="1" dirty="0"/>
              <a:t> </a:t>
            </a:r>
            <a:r>
              <a:rPr lang="ru-RU" b="1" dirty="0" err="1"/>
              <a:t>през</a:t>
            </a:r>
            <a:r>
              <a:rPr lang="ru-RU" b="1" dirty="0"/>
              <a:t> ПИС-а за </a:t>
            </a:r>
            <a:r>
              <a:rPr lang="ru-RU" b="1" dirty="0" err="1"/>
              <a:t>получаване</a:t>
            </a:r>
            <a:r>
              <a:rPr lang="ru-RU" b="1" dirty="0"/>
              <a:t> на </a:t>
            </a:r>
            <a:r>
              <a:rPr lang="ru-RU" b="1" dirty="0" err="1"/>
              <a:t>съобщение</a:t>
            </a:r>
            <a:r>
              <a:rPr lang="ru-RU" b="1" dirty="0"/>
              <a:t> по е-</a:t>
            </a:r>
            <a:r>
              <a:rPr lang="ru-RU" b="1" dirty="0" err="1"/>
              <a:t>майл</a:t>
            </a:r>
            <a:r>
              <a:rPr lang="ru-RU" b="1" dirty="0"/>
              <a:t> при </a:t>
            </a:r>
            <a:r>
              <a:rPr lang="ru-RU" b="1" dirty="0" err="1"/>
              <a:t>качването</a:t>
            </a:r>
            <a:r>
              <a:rPr lang="ru-RU" b="1" dirty="0"/>
              <a:t>/</a:t>
            </a:r>
            <a:r>
              <a:rPr lang="ru-RU" b="1" dirty="0" err="1"/>
              <a:t>появата</a:t>
            </a:r>
            <a:r>
              <a:rPr lang="ru-RU" b="1" dirty="0"/>
              <a:t> в ПИС на </a:t>
            </a:r>
            <a:r>
              <a:rPr lang="ru-RU" b="1" dirty="0" err="1"/>
              <a:t>така</a:t>
            </a:r>
            <a:r>
              <a:rPr lang="ru-RU" b="1" dirty="0"/>
              <a:t> </a:t>
            </a:r>
            <a:r>
              <a:rPr lang="ru-RU" b="1" dirty="0" err="1"/>
              <a:t>наречената</a:t>
            </a:r>
            <a:r>
              <a:rPr lang="ru-RU" b="1" dirty="0"/>
              <a:t> </a:t>
            </a:r>
            <a:r>
              <a:rPr lang="ru-RU" b="1" dirty="0" err="1"/>
              <a:t>червена</a:t>
            </a:r>
            <a:r>
              <a:rPr lang="ru-RU" b="1" dirty="0"/>
              <a:t>/зелена "дискета" с </a:t>
            </a:r>
            <a:r>
              <a:rPr lang="ru-RU" b="1" dirty="0" err="1"/>
              <a:t>корекции</a:t>
            </a:r>
            <a:r>
              <a:rPr lang="ru-RU" b="1" dirty="0"/>
              <a:t> </a:t>
            </a:r>
            <a:r>
              <a:rPr lang="ru-RU" b="1" dirty="0" err="1"/>
              <a:t>преди</a:t>
            </a:r>
            <a:r>
              <a:rPr lang="ru-RU" b="1" dirty="0"/>
              <a:t> 17-то число от </a:t>
            </a:r>
            <a:r>
              <a:rPr lang="ru-RU" b="1" dirty="0" err="1" smtClean="0"/>
              <a:t>месеца</a:t>
            </a:r>
            <a:r>
              <a:rPr lang="ru-RU" b="1" dirty="0" smtClean="0"/>
              <a:t>.</a:t>
            </a:r>
          </a:p>
          <a:p>
            <a:endParaRPr lang="ru-RU" dirty="0"/>
          </a:p>
          <a:p>
            <a:r>
              <a:rPr lang="ru-RU" b="1" dirty="0"/>
              <a:t>Как да </a:t>
            </a:r>
            <a:r>
              <a:rPr lang="ru-RU" b="1" dirty="0" err="1"/>
              <a:t>регистрирам</a:t>
            </a:r>
            <a:r>
              <a:rPr lang="ru-RU" b="1" dirty="0"/>
              <a:t> ЕООД?</a:t>
            </a:r>
            <a:endParaRPr lang="ru-RU" dirty="0"/>
          </a:p>
          <a:p>
            <a:pPr marL="68580" indent="0">
              <a:buNone/>
            </a:pPr>
            <a:r>
              <a:rPr lang="ru-RU" dirty="0" err="1">
                <a:hlinkClick r:id="rId2"/>
              </a:rPr>
              <a:t>Всички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необходими</a:t>
            </a:r>
            <a:r>
              <a:rPr lang="ru-RU" dirty="0">
                <a:hlinkClick r:id="rId2"/>
              </a:rPr>
              <a:t> </a:t>
            </a:r>
            <a:r>
              <a:rPr lang="ru-RU" dirty="0" err="1">
                <a:hlinkClick r:id="rId2"/>
              </a:rPr>
              <a:t>документи</a:t>
            </a:r>
            <a:r>
              <a:rPr lang="ru-RU" dirty="0">
                <a:hlinkClick r:id="rId2"/>
              </a:rPr>
              <a:t>+ подробно указание за </a:t>
            </a:r>
            <a:r>
              <a:rPr lang="ru-RU" dirty="0" smtClean="0">
                <a:hlinkClick r:id="rId2"/>
              </a:rPr>
              <a:t>регистрация</a:t>
            </a:r>
            <a:r>
              <a:rPr lang="ru-RU" dirty="0">
                <a:hlinkClick r:id="rId2"/>
              </a:rPr>
              <a:t> 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 fontScale="47500" lnSpcReduction="20000"/>
          </a:bodyPr>
          <a:lstStyle/>
          <a:p>
            <a:r>
              <a:rPr lang="bg-BG" sz="1800" b="1" dirty="0"/>
              <a:t>Изх.№20/31.07.2017г.                                                                                           </a:t>
            </a:r>
            <a:endParaRPr lang="en-US" sz="1800" dirty="0"/>
          </a:p>
          <a:p>
            <a:r>
              <a:rPr lang="bg-BG" sz="1800" b="1" dirty="0"/>
              <a:t>                                                                                                                                         ДО: д-р ВЕНЦИСЛАВ ГРОЗЕВ</a:t>
            </a:r>
            <a:endParaRPr lang="en-US" sz="1800" dirty="0"/>
          </a:p>
          <a:p>
            <a:r>
              <a:rPr lang="bg-BG" sz="1800" b="1" dirty="0"/>
              <a:t>                                                                                                                                                       ПРЕДСЕДАТЕЛ НА БЛС</a:t>
            </a:r>
            <a:endParaRPr lang="en-US" sz="1800" dirty="0"/>
          </a:p>
          <a:p>
            <a:r>
              <a:rPr lang="bg-BG" sz="1800" b="1" dirty="0"/>
              <a:t>                                                                                                                                       ДО: проф. д-р МИЛАН МИЛАНОВ</a:t>
            </a:r>
            <a:endParaRPr lang="en-US" sz="1800" dirty="0"/>
          </a:p>
          <a:p>
            <a:r>
              <a:rPr lang="bg-BG" sz="1800" b="1" dirty="0"/>
              <a:t>                                                                                                                                                     ПРЕДСЕДАТЕЛ НА БЛС-СК</a:t>
            </a:r>
            <a:endParaRPr lang="en-US" sz="1800" dirty="0"/>
          </a:p>
          <a:p>
            <a:r>
              <a:rPr lang="bg-BG" sz="3400" b="1" dirty="0">
                <a:solidFill>
                  <a:srgbClr val="FF0000"/>
                </a:solidFill>
              </a:rPr>
              <a:t>Предложения за промяна в устава на БЛС</a:t>
            </a:r>
            <a:endParaRPr lang="en-US" sz="3400" dirty="0">
              <a:solidFill>
                <a:srgbClr val="FF0000"/>
              </a:solidFill>
            </a:endParaRPr>
          </a:p>
          <a:p>
            <a:r>
              <a:rPr lang="bg-BG" sz="1800" b="1" dirty="0"/>
              <a:t>                                                                        </a:t>
            </a:r>
            <a:endParaRPr lang="en-US" sz="1800" dirty="0"/>
          </a:p>
          <a:p>
            <a:pPr lvl="0"/>
            <a:r>
              <a:rPr lang="bg-BG" sz="1800" dirty="0"/>
              <a:t>Да отпадне изцяло член</a:t>
            </a:r>
            <a:r>
              <a:rPr lang="bg-BG" sz="1800" b="1" dirty="0"/>
              <a:t> 20 а,</a:t>
            </a:r>
            <a:r>
              <a:rPr lang="bg-BG" sz="1800" dirty="0"/>
              <a:t>  (нов, </a:t>
            </a:r>
            <a:r>
              <a:rPr lang="ru-RU" sz="1800" dirty="0"/>
              <a:t>1</a:t>
            </a:r>
            <a:r>
              <a:rPr lang="bg-BG" sz="1800" dirty="0"/>
              <a:t>5.</a:t>
            </a:r>
            <a:r>
              <a:rPr lang="ru-RU" sz="1800" dirty="0"/>
              <a:t>12</a:t>
            </a:r>
            <a:r>
              <a:rPr lang="bg-BG" sz="1800" dirty="0"/>
              <a:t>.2012 г.) </a:t>
            </a:r>
            <a:r>
              <a:rPr lang="bg-BG" sz="1800" dirty="0" err="1"/>
              <a:t>Акредитационен</a:t>
            </a:r>
            <a:r>
              <a:rPr lang="bg-BG" sz="1800" dirty="0"/>
              <a:t> съвет към БЛС и релативните към него препратки.</a:t>
            </a:r>
            <a:endParaRPr lang="en-US" sz="1800" dirty="0"/>
          </a:p>
          <a:p>
            <a:pPr lvl="0"/>
            <a:r>
              <a:rPr lang="bg-BG" sz="1800" dirty="0"/>
              <a:t>Към </a:t>
            </a:r>
            <a:r>
              <a:rPr lang="bg-BG" sz="1800" b="1" dirty="0"/>
              <a:t>Чл. 20б</a:t>
            </a:r>
            <a:r>
              <a:rPr lang="bg-BG" sz="1800" dirty="0"/>
              <a:t> /3/ Досегашните </a:t>
            </a:r>
            <a:r>
              <a:rPr lang="bg-BG" sz="1800" i="1" dirty="0"/>
              <a:t>Бордовете по специалности, да се трансформират в </a:t>
            </a:r>
            <a:r>
              <a:rPr lang="bg-BG" sz="1800" b="1" i="1" dirty="0"/>
              <a:t>Бордове по сектори:</a:t>
            </a:r>
            <a:endParaRPr lang="en-US" sz="1800" dirty="0"/>
          </a:p>
          <a:p>
            <a:r>
              <a:rPr lang="bg-BG" sz="1800" b="1" i="1" dirty="0"/>
              <a:t>                                        Борд ПИМП, Борд СИМП, Борд БП</a:t>
            </a:r>
            <a:endParaRPr lang="en-US" sz="1800" dirty="0"/>
          </a:p>
          <a:p>
            <a:r>
              <a:rPr lang="bg-BG" sz="1800" i="1" dirty="0"/>
              <a:t>Да се изработи </a:t>
            </a:r>
            <a:r>
              <a:rPr lang="bg-BG" sz="1800" b="1" i="1" dirty="0"/>
              <a:t>Правилник за работата</a:t>
            </a:r>
            <a:r>
              <a:rPr lang="bg-BG" sz="1800" i="1" dirty="0"/>
              <a:t> им, ясно записани в него задължения и отговорности, срокове за изпълнение и пр.</a:t>
            </a:r>
            <a:endParaRPr lang="en-US" sz="1800" dirty="0"/>
          </a:p>
          <a:p>
            <a:pPr lvl="0"/>
            <a:r>
              <a:rPr lang="bg-BG" sz="1800" b="1" dirty="0"/>
              <a:t>Чл.25</a:t>
            </a:r>
            <a:r>
              <a:rPr lang="bg-BG" sz="1800" dirty="0"/>
              <a:t> </a:t>
            </a:r>
            <a:r>
              <a:rPr lang="bg-BG" sz="1800" u="sng" dirty="0"/>
              <a:t>Предложение:</a:t>
            </a:r>
            <a:r>
              <a:rPr lang="bg-BG" sz="1800" dirty="0"/>
              <a:t> Да се обсъди вариант за провеждане на Общо събрание в условията </a:t>
            </a:r>
            <a:r>
              <a:rPr lang="bg-BG" sz="1800" b="1" dirty="0"/>
              <a:t>„падащ“ кворум</a:t>
            </a:r>
            <a:r>
              <a:rPr lang="bg-BG" sz="1800" dirty="0"/>
              <a:t> и/или при присъствие </a:t>
            </a:r>
            <a:r>
              <a:rPr lang="bg-BG" sz="1800" b="1" dirty="0"/>
              <a:t>на минимум от 1/3 от делегатите</a:t>
            </a:r>
            <a:r>
              <a:rPr lang="bg-BG" sz="1800" dirty="0"/>
              <a:t>. </a:t>
            </a:r>
            <a:endParaRPr lang="en-US" sz="1800" dirty="0"/>
          </a:p>
          <a:p>
            <a:r>
              <a:rPr lang="bg-BG" sz="1800" dirty="0"/>
              <a:t>Да се обсъди налагане  на санкция при 2 /два/ последователни неявявания на Общо събрание на делегат без уважителна причина. </a:t>
            </a:r>
            <a:endParaRPr lang="en-US" sz="1800" dirty="0"/>
          </a:p>
          <a:p>
            <a:pPr lvl="0"/>
            <a:r>
              <a:rPr lang="bg-BG" sz="1800" b="1" u="sng" dirty="0"/>
              <a:t>Чл.27 т.10</a:t>
            </a:r>
            <a:r>
              <a:rPr lang="bg-BG" sz="1800" u="sng" dirty="0"/>
              <a:t> Предложение:</a:t>
            </a:r>
            <a:r>
              <a:rPr lang="bg-BG" sz="1800" dirty="0"/>
              <a:t> При нередовно плащане на членски внос на член на РК  повече от 6 месеца лекаря да бъде уведомен за това чрез </a:t>
            </a:r>
            <a:r>
              <a:rPr lang="bg-BG" sz="1800" b="1" dirty="0" err="1"/>
              <a:t>електроннота</a:t>
            </a:r>
            <a:r>
              <a:rPr lang="bg-BG" sz="1800" b="1" dirty="0"/>
              <a:t> си поща и/или по друг подходящ начин.</a:t>
            </a:r>
            <a:r>
              <a:rPr lang="bg-BG" sz="1800" dirty="0"/>
              <a:t> При незаплащане в 30 дневен срок след уведомяване на дължимите суми от чл.внос санкцията за това да не може да надвишава 1 /една/ месечна вноска. </a:t>
            </a:r>
            <a:r>
              <a:rPr lang="en-US" sz="1800" dirty="0"/>
              <a:t>(</a:t>
            </a:r>
            <a:r>
              <a:rPr lang="bg-BG" sz="1800" dirty="0"/>
              <a:t>В момента в БЛС-СК тази сума е 50 лв.</a:t>
            </a:r>
            <a:r>
              <a:rPr lang="en-US" sz="1800" dirty="0"/>
              <a:t>)</a:t>
            </a:r>
          </a:p>
          <a:p>
            <a:r>
              <a:rPr lang="bg-BG" sz="1800" dirty="0"/>
              <a:t>При приемане на член в РК същия да бъде проверяван за липса на стари задължения към други РК.</a:t>
            </a:r>
            <a:endParaRPr lang="en-US" sz="1800" dirty="0"/>
          </a:p>
          <a:p>
            <a:pPr lvl="0"/>
            <a:r>
              <a:rPr lang="bg-BG" sz="1800" b="1" dirty="0"/>
              <a:t>Чл.27 т. 12</a:t>
            </a:r>
            <a:r>
              <a:rPr lang="bg-BG" sz="1800" dirty="0"/>
              <a:t>. подпомага своите членове и техните семейства, в случай на нужда  съобразно  утвърден за това </a:t>
            </a:r>
            <a:r>
              <a:rPr lang="bg-BG" sz="1800" b="1" dirty="0"/>
              <a:t>Правилник.</a:t>
            </a:r>
            <a:endParaRPr lang="en-US" sz="1800" dirty="0"/>
          </a:p>
          <a:p>
            <a:pPr lvl="0"/>
            <a:r>
              <a:rPr lang="bg-BG" sz="1800" b="1" dirty="0"/>
              <a:t>Чл.30т.7. /2/</a:t>
            </a:r>
            <a:r>
              <a:rPr lang="bg-BG" sz="1800" dirty="0"/>
              <a:t> Нова: /3./ Председателят и членовете на УС могат да присъстват на заседанията на КК на районната колегия.</a:t>
            </a:r>
            <a:endParaRPr lang="en-US" sz="1800" dirty="0"/>
          </a:p>
          <a:p>
            <a:pPr lvl="0"/>
            <a:r>
              <a:rPr lang="bg-BG" sz="1800" b="1" dirty="0"/>
              <a:t>Чл. 36.</a:t>
            </a:r>
            <a:r>
              <a:rPr lang="bg-BG" sz="1800" dirty="0"/>
              <a:t> </a:t>
            </a:r>
            <a:r>
              <a:rPr lang="bg-BG" sz="1800" b="1" dirty="0"/>
              <a:t>/</a:t>
            </a:r>
            <a:r>
              <a:rPr lang="bg-BG" sz="1800" dirty="0"/>
              <a:t>1/ В регистъра се вписват следните обстоятелства: </a:t>
            </a:r>
            <a:endParaRPr lang="en-US" sz="1800" dirty="0"/>
          </a:p>
          <a:p>
            <a:r>
              <a:rPr lang="bg-BG" sz="1800" b="1" dirty="0"/>
              <a:t>Да отпадне „по местоживеене“ , а да се добави „ актуален телефон и </a:t>
            </a:r>
            <a:r>
              <a:rPr lang="bg-BG" sz="1800" b="1" dirty="0" err="1"/>
              <a:t>е-майл</a:t>
            </a:r>
            <a:r>
              <a:rPr lang="bg-BG" sz="1800" b="1" dirty="0"/>
              <a:t>“.</a:t>
            </a:r>
            <a:endParaRPr lang="en-US" sz="1800" dirty="0"/>
          </a:p>
          <a:p>
            <a:pPr lvl="0"/>
            <a:r>
              <a:rPr lang="bg-BG" sz="1800" b="1" dirty="0"/>
              <a:t>Чл.37а</a:t>
            </a:r>
            <a:r>
              <a:rPr lang="bg-BG" sz="1800" dirty="0"/>
              <a:t> нова точка /3/ при неплащане за срок от шест месеца на чл. внос лекаря се уведомява и поканва да плати  по </a:t>
            </a:r>
            <a:r>
              <a:rPr lang="bg-BG" sz="1800" b="1" dirty="0" err="1"/>
              <a:t>е-майл</a:t>
            </a:r>
            <a:r>
              <a:rPr lang="bg-BG" sz="1800" b="1" dirty="0"/>
              <a:t>, телефон или по друг подходящ начин</a:t>
            </a:r>
            <a:r>
              <a:rPr lang="bg-BG" sz="1800" dirty="0"/>
              <a:t>. При незаплащане на дължимите суми в 30 /тридесет/ дневен срок от уведомяването лекаря  следва да се „свали от регистър“. При </a:t>
            </a:r>
            <a:r>
              <a:rPr lang="bg-BG" sz="1800" dirty="0" err="1"/>
              <a:t>последващо</a:t>
            </a:r>
            <a:r>
              <a:rPr lang="bg-BG" sz="1800" dirty="0"/>
              <a:t> заплащане на сумите за чл. внос </a:t>
            </a:r>
            <a:r>
              <a:rPr lang="bg-BG" sz="1800" b="1" dirty="0"/>
              <a:t>не може да му бъде наложена санкция по голяма от размера на 1 /една/ месечна членска вноска. </a:t>
            </a:r>
            <a:endParaRPr lang="en-US" sz="1800" dirty="0"/>
          </a:p>
          <a:p>
            <a:pPr lvl="0"/>
            <a:r>
              <a:rPr lang="bg-BG" sz="1800" b="1" dirty="0"/>
              <a:t>Чл. 44. /1/.</a:t>
            </a:r>
            <a:r>
              <a:rPr lang="bg-BG" sz="1800" dirty="0"/>
              <a:t> НРД се подписва между УС на БЛС и Надзорен съвет на НЗОК на основание чл. 53 от ЗЗО и чл. 5 и чл. 13 от ЗСОЛЛДМ.</a:t>
            </a:r>
            <a:endParaRPr lang="en-US" sz="1800" dirty="0"/>
          </a:p>
          <a:p>
            <a:r>
              <a:rPr lang="bg-BG" sz="1800" dirty="0"/>
              <a:t>/2/. За водене на преговорите на експертно ниво УС на БЛС утвърждава експертни комисии, съставени от представител на УС на БЛС и членовете на бордовете по специалности / нова: </a:t>
            </a:r>
            <a:r>
              <a:rPr lang="bg-BG" sz="1800" b="1" dirty="0"/>
              <a:t>Експертен съвет на ПИМП</a:t>
            </a:r>
            <a:r>
              <a:rPr lang="bg-BG" sz="1800" dirty="0"/>
              <a:t>/, а за СИМП – на Експертния съвет на СИМП, избран по утвърден от УС правилник. Към комисиите могат да бъдат включвани и други лица, имащи експертни познания в дадена област. </a:t>
            </a:r>
            <a:endParaRPr lang="en-US" sz="1800" dirty="0"/>
          </a:p>
          <a:p>
            <a:r>
              <a:rPr lang="bg-BG" sz="1800" dirty="0"/>
              <a:t>Нова: </a:t>
            </a:r>
            <a:r>
              <a:rPr lang="bg-BG" sz="1800" b="1" u="sng" dirty="0"/>
              <a:t>Експертният съвет по ПИМП</a:t>
            </a:r>
            <a:r>
              <a:rPr lang="bg-BG" sz="1800" dirty="0"/>
              <a:t> се състои от председател и 10 членове, избрани от БЛС по ред, утвърден от УС на БЛС. Експертният съвет по ПИМП участва в преговорите по НРД и по искане на УС на БЛС дава становища по проекти на нормативни актове и други документи, касаещи професионалната сфера на дейност на ПИМП. Председателят на Експертния съвет по ПИМП организира и ръководи работата му, както и го представлява пред трети лица при изпълнение на вменените му функции. 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6015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120680"/>
          </a:xfrm>
        </p:spPr>
        <p:txBody>
          <a:bodyPr>
            <a:normAutofit fontScale="62500" lnSpcReduction="20000"/>
          </a:bodyPr>
          <a:lstStyle/>
          <a:p>
            <a:pPr lvl="0"/>
            <a:endParaRPr lang="bg-BG" b="1" dirty="0" smtClean="0"/>
          </a:p>
          <a:p>
            <a:pPr lvl="0"/>
            <a:endParaRPr lang="bg-BG" b="1" dirty="0"/>
          </a:p>
          <a:p>
            <a:pPr marL="68580" lvl="0" indent="0">
              <a:buNone/>
            </a:pPr>
            <a:r>
              <a:rPr lang="bg-BG" sz="3200" b="1" dirty="0" smtClean="0">
                <a:solidFill>
                  <a:srgbClr val="FF0000"/>
                </a:solidFill>
              </a:rPr>
              <a:t>                  Начална регистрация </a:t>
            </a:r>
            <a:r>
              <a:rPr lang="bg-BG" sz="3200" b="1" dirty="0">
                <a:solidFill>
                  <a:srgbClr val="FF0000"/>
                </a:solidFill>
              </a:rPr>
              <a:t>на </a:t>
            </a:r>
            <a:r>
              <a:rPr lang="bg-BG" sz="3200" b="1" dirty="0" smtClean="0">
                <a:solidFill>
                  <a:srgbClr val="FF0000"/>
                </a:solidFill>
              </a:rPr>
              <a:t>дружеството</a:t>
            </a:r>
          </a:p>
          <a:p>
            <a:pPr marL="68580" lvl="0" indent="0">
              <a:buNone/>
            </a:pPr>
            <a:endParaRPr lang="en-US" sz="3200" dirty="0">
              <a:solidFill>
                <a:srgbClr val="FF0000"/>
              </a:solidFill>
            </a:endParaRPr>
          </a:p>
          <a:p>
            <a:r>
              <a:rPr lang="bg-BG" dirty="0"/>
              <a:t>След проведеното общо събрание </a:t>
            </a:r>
            <a:r>
              <a:rPr lang="bg-BG" dirty="0" smtClean="0"/>
              <a:t>на 28 май </a:t>
            </a:r>
            <a:r>
              <a:rPr lang="bg-BG" dirty="0"/>
              <a:t>2016 се забави предаване на протокола от д-р Василев с </a:t>
            </a:r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месец</a:t>
            </a:r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bg-BG" dirty="0"/>
              <a:t>С </a:t>
            </a:r>
            <a:r>
              <a:rPr lang="bg-BG" dirty="0" smtClean="0"/>
              <a:t>регистрацията </a:t>
            </a:r>
            <a:r>
              <a:rPr lang="bg-BG" dirty="0"/>
              <a:t>новия състав на дружеството бе ангажирана </a:t>
            </a:r>
            <a:r>
              <a:rPr lang="bg-BG" dirty="0" err="1"/>
              <a:t>адв</a:t>
            </a:r>
            <a:r>
              <a:rPr lang="bg-BG" dirty="0"/>
              <a:t>. Донева, препоръчана  от д-р Памукова. Същата  изготвя молба до СГС  за вписване на новия председател и УС, като едновременно внася и решение на новия УС за промени в адреса на </a:t>
            </a:r>
            <a:r>
              <a:rPr lang="bg-BG" dirty="0" smtClean="0"/>
              <a:t>дружеството</a:t>
            </a:r>
            <a:r>
              <a:rPr lang="bg-BG" dirty="0"/>
              <a:t>., без образци от подписите и без ЕГН на новите членове на УС. Това обърква съдията и той отхвърля регистрацията. Оттегля се първата молба, след което се внася втора за оттегляне на </a:t>
            </a:r>
            <a:r>
              <a:rPr lang="bg-BG" dirty="0" smtClean="0"/>
              <a:t>първата </a:t>
            </a:r>
            <a:r>
              <a:rPr lang="bg-BG" dirty="0"/>
              <a:t>и и трета за  ново вписване.</a:t>
            </a:r>
            <a:endParaRPr lang="en-US" dirty="0"/>
          </a:p>
          <a:p>
            <a:r>
              <a:rPr lang="bg-BG" b="1" dirty="0"/>
              <a:t>Съдебно решение № 4</a:t>
            </a:r>
            <a:r>
              <a:rPr lang="bg-BG" dirty="0"/>
              <a:t> е факт </a:t>
            </a:r>
            <a:r>
              <a:rPr lang="bg-BG" b="1" dirty="0">
                <a:solidFill>
                  <a:srgbClr val="FF0000"/>
                </a:solidFill>
              </a:rPr>
              <a:t>4.5 месеца  </a:t>
            </a:r>
            <a:r>
              <a:rPr lang="bg-BG" dirty="0"/>
              <a:t>след проведеното общо събрание - на </a:t>
            </a:r>
            <a:r>
              <a:rPr lang="bg-BG" b="1" dirty="0"/>
              <a:t>13 октомври 2016.</a:t>
            </a:r>
            <a:endParaRPr lang="en-US" b="1" dirty="0"/>
          </a:p>
          <a:p>
            <a:r>
              <a:rPr lang="bg-BG" dirty="0"/>
              <a:t>Дружеството в сегашния му състав е вписано и Агенция по вписванията в законния срок. </a:t>
            </a:r>
            <a:endParaRPr lang="bg-BG" dirty="0" smtClean="0"/>
          </a:p>
          <a:p>
            <a:r>
              <a:rPr lang="bg-BG" dirty="0" smtClean="0"/>
              <a:t>Установява </a:t>
            </a:r>
            <a:r>
              <a:rPr lang="bg-BG" dirty="0"/>
              <a:t>се, че предходния УС не са вписани и до момента в агенцията. С Решение </a:t>
            </a:r>
            <a:r>
              <a:rPr lang="bg-BG" dirty="0" smtClean="0"/>
              <a:t>на СГС №</a:t>
            </a:r>
            <a:r>
              <a:rPr lang="bg-BG" dirty="0"/>
              <a:t>3 УС с </a:t>
            </a:r>
            <a:r>
              <a:rPr lang="bg-BG" dirty="0" err="1"/>
              <a:t>предс</a:t>
            </a:r>
            <a:r>
              <a:rPr lang="bg-BG" dirty="0"/>
              <a:t>. д-р Василев  е вписан на 20 май 2016 или 8 дни преди проведеното Общо събрание </a:t>
            </a:r>
            <a:r>
              <a:rPr lang="bg-BG" dirty="0" smtClean="0"/>
              <a:t>2016г. или </a:t>
            </a:r>
            <a:r>
              <a:rPr lang="bg-BG" dirty="0"/>
              <a:t>3 години и седем месеца, след проведеното събрание </a:t>
            </a:r>
            <a:r>
              <a:rPr lang="bg-BG" dirty="0" smtClean="0"/>
              <a:t>м. 10.2012г.на </a:t>
            </a:r>
            <a:r>
              <a:rPr lang="bg-BG" dirty="0"/>
              <a:t>което е бил избран  </a:t>
            </a:r>
            <a:endParaRPr lang="bg-BG" dirty="0" smtClean="0"/>
          </a:p>
          <a:p>
            <a:r>
              <a:rPr lang="bg-BG" b="1" dirty="0" smtClean="0">
                <a:solidFill>
                  <a:srgbClr val="FF0000"/>
                </a:solidFill>
              </a:rPr>
              <a:t>Следователно</a:t>
            </a:r>
            <a:r>
              <a:rPr lang="bg-BG" b="1" dirty="0">
                <a:solidFill>
                  <a:srgbClr val="FF0000"/>
                </a:solidFill>
              </a:rPr>
              <a:t>, де юре, всички дейности извършване от дружеството за посочения </a:t>
            </a:r>
            <a:r>
              <a:rPr lang="bg-BG" b="1" dirty="0" smtClean="0">
                <a:solidFill>
                  <a:srgbClr val="FF0000"/>
                </a:solidFill>
              </a:rPr>
              <a:t>период / 10.2012-05.2016г./  </a:t>
            </a:r>
            <a:r>
              <a:rPr lang="bg-BG" b="1" dirty="0">
                <a:solidFill>
                  <a:srgbClr val="FF0000"/>
                </a:solidFill>
              </a:rPr>
              <a:t>са </a:t>
            </a:r>
            <a:r>
              <a:rPr lang="bg-BG" b="1" dirty="0" err="1">
                <a:solidFill>
                  <a:srgbClr val="FF0000"/>
                </a:solidFill>
              </a:rPr>
              <a:t>нелигитимни</a:t>
            </a:r>
            <a:r>
              <a:rPr lang="bg-BG" b="1" dirty="0">
                <a:solidFill>
                  <a:srgbClr val="FF0000"/>
                </a:solidFill>
              </a:rPr>
              <a:t> /незаконни и следва да бъдат обявени за нищожни.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bg-BG" b="1" dirty="0">
                <a:solidFill>
                  <a:srgbClr val="FF0000"/>
                </a:solidFill>
              </a:rPr>
              <a:t> 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05" y="333375"/>
            <a:ext cx="5936603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1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3375"/>
            <a:ext cx="7416824" cy="6524625"/>
          </a:xfrm>
        </p:spPr>
      </p:pic>
      <p:sp>
        <p:nvSpPr>
          <p:cNvPr id="3" name="TextBox 2"/>
          <p:cNvSpPr txBox="1"/>
          <p:nvPr/>
        </p:nvSpPr>
        <p:spPr>
          <a:xfrm>
            <a:off x="1187624" y="620688"/>
            <a:ext cx="732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       „Счетоводна“ грешка  е за 10020 лв.: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3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3375"/>
            <a:ext cx="6408712" cy="6264275"/>
          </a:xfrm>
        </p:spPr>
      </p:pic>
    </p:spTree>
    <p:extLst>
      <p:ext uri="{BB962C8B-B14F-4D97-AF65-F5344CB8AC3E}">
        <p14:creationId xmlns:p14="http://schemas.microsoft.com/office/powerpoint/2010/main" val="16126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3375"/>
            <a:ext cx="6048671" cy="6264275"/>
          </a:xfrm>
        </p:spPr>
      </p:pic>
    </p:spTree>
    <p:extLst>
      <p:ext uri="{BB962C8B-B14F-4D97-AF65-F5344CB8AC3E}">
        <p14:creationId xmlns:p14="http://schemas.microsoft.com/office/powerpoint/2010/main" val="19509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44816" cy="5472608"/>
          </a:xfrm>
        </p:spPr>
      </p:pic>
    </p:spTree>
    <p:extLst>
      <p:ext uri="{BB962C8B-B14F-4D97-AF65-F5344CB8AC3E}">
        <p14:creationId xmlns:p14="http://schemas.microsoft.com/office/powerpoint/2010/main" val="4052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6408712" cy="5616624"/>
          </a:xfrm>
        </p:spPr>
      </p:pic>
    </p:spTree>
    <p:extLst>
      <p:ext uri="{BB962C8B-B14F-4D97-AF65-F5344CB8AC3E}">
        <p14:creationId xmlns:p14="http://schemas.microsoft.com/office/powerpoint/2010/main" val="1594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2" y="908720"/>
            <a:ext cx="6777317" cy="4923909"/>
          </a:xfrm>
        </p:spPr>
        <p:txBody>
          <a:bodyPr/>
          <a:lstStyle/>
          <a:p>
            <a:pPr marL="68580" indent="0">
              <a:buNone/>
            </a:pPr>
            <a:r>
              <a:rPr lang="bg-BG" dirty="0"/>
              <a:t> </a:t>
            </a:r>
            <a:r>
              <a:rPr lang="bg-BG" dirty="0" smtClean="0"/>
              <a:t>                 </a:t>
            </a:r>
            <a:r>
              <a:rPr lang="bg-BG" b="1" dirty="0" smtClean="0"/>
              <a:t>НДК ресторант </a:t>
            </a:r>
            <a:r>
              <a:rPr lang="bg-BG" b="1" dirty="0" err="1" smtClean="0"/>
              <a:t>Лаура</a:t>
            </a:r>
            <a:r>
              <a:rPr lang="bg-BG" b="1" dirty="0" smtClean="0"/>
              <a:t> </a:t>
            </a:r>
          </a:p>
          <a:p>
            <a:pPr marL="68580" indent="0">
              <a:buNone/>
            </a:pPr>
            <a:r>
              <a:rPr lang="bg-BG" b="1" dirty="0"/>
              <a:t> </a:t>
            </a:r>
            <a:r>
              <a:rPr lang="bg-BG" b="1" dirty="0" smtClean="0"/>
              <a:t>                  2 декември 2017</a:t>
            </a:r>
          </a:p>
          <a:p>
            <a:endParaRPr lang="en-US" dirty="0"/>
          </a:p>
          <a:p>
            <a:r>
              <a:rPr lang="ru-RU" dirty="0"/>
              <a:t> </a:t>
            </a:r>
            <a:r>
              <a:rPr lang="ru-RU" b="1" dirty="0"/>
              <a:t>над 180 </a:t>
            </a:r>
            <a:r>
              <a:rPr lang="ru-RU" b="1" dirty="0" err="1"/>
              <a:t>регистрирани</a:t>
            </a:r>
            <a:r>
              <a:rPr lang="ru-RU" b="1" dirty="0"/>
              <a:t> участника, 22 </a:t>
            </a:r>
            <a:r>
              <a:rPr lang="ru-RU" b="1" dirty="0" err="1"/>
              <a:t>фирми</a:t>
            </a:r>
            <a:r>
              <a:rPr lang="ru-RU" b="1" dirty="0"/>
              <a:t>- </a:t>
            </a:r>
            <a:r>
              <a:rPr lang="ru-RU" b="1" dirty="0" err="1"/>
              <a:t>спонсори</a:t>
            </a:r>
            <a:r>
              <a:rPr lang="ru-RU" b="1" dirty="0"/>
              <a:t>. </a:t>
            </a:r>
            <a:endParaRPr lang="ru-RU" b="1" dirty="0" smtClean="0"/>
          </a:p>
          <a:p>
            <a:r>
              <a:rPr lang="ru-RU" b="1" dirty="0" err="1" smtClean="0"/>
              <a:t>Приоритетни</a:t>
            </a:r>
            <a:r>
              <a:rPr lang="ru-RU" b="1" dirty="0" smtClean="0"/>
              <a:t> лекции на ОПЛ</a:t>
            </a:r>
          </a:p>
          <a:p>
            <a:r>
              <a:rPr lang="ru-RU" b="1" dirty="0" smtClean="0"/>
              <a:t>Отлична локация</a:t>
            </a:r>
          </a:p>
          <a:p>
            <a:r>
              <a:rPr lang="ru-RU" b="1" dirty="0" smtClean="0"/>
              <a:t>Отличен </a:t>
            </a:r>
            <a:r>
              <a:rPr lang="ru-RU" b="1" dirty="0" err="1" smtClean="0"/>
              <a:t>кетеринг</a:t>
            </a:r>
            <a:endParaRPr lang="ru-RU" b="1" dirty="0" smtClean="0"/>
          </a:p>
          <a:p>
            <a:r>
              <a:rPr lang="ru-RU" b="1" dirty="0" smtClean="0"/>
              <a:t>Отлична организация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Нашите теми: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196752"/>
            <a:ext cx="7200916" cy="5661248"/>
          </a:xfrm>
        </p:spPr>
        <p:txBody>
          <a:bodyPr>
            <a:normAutofit fontScale="55000" lnSpcReduction="20000"/>
          </a:bodyPr>
          <a:lstStyle/>
          <a:p>
            <a:r>
              <a:rPr lang="en-US" sz="2900" b="1" dirty="0"/>
              <a:t> 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Деца</a:t>
            </a:r>
            <a:r>
              <a:rPr lang="en-US" sz="2900" b="1" dirty="0">
                <a:solidFill>
                  <a:srgbClr val="FF0000"/>
                </a:solidFill>
              </a:rPr>
              <a:t> в </a:t>
            </a:r>
            <a:r>
              <a:rPr lang="en-US" sz="2900" b="1" dirty="0" err="1">
                <a:solidFill>
                  <a:srgbClr val="FF0000"/>
                </a:solidFill>
              </a:rPr>
              <a:t>риск</a:t>
            </a:r>
            <a:r>
              <a:rPr lang="en-US" sz="2900" b="1" dirty="0">
                <a:solidFill>
                  <a:srgbClr val="FF0000"/>
                </a:solidFill>
              </a:rPr>
              <a:t>- </a:t>
            </a:r>
            <a:r>
              <a:rPr lang="en-US" sz="2900" b="1" dirty="0" err="1"/>
              <a:t>нашите</a:t>
            </a:r>
            <a:r>
              <a:rPr lang="en-US" sz="2900" b="1" dirty="0"/>
              <a:t> </a:t>
            </a:r>
            <a:r>
              <a:rPr lang="en-US" sz="2900" b="1" dirty="0" err="1"/>
              <a:t>задължения</a:t>
            </a:r>
            <a:r>
              <a:rPr lang="en-US" sz="2900" b="1" dirty="0"/>
              <a:t> и </a:t>
            </a:r>
            <a:r>
              <a:rPr lang="en-US" sz="2900" b="1" dirty="0" err="1"/>
              <a:t>последни</a:t>
            </a:r>
            <a:r>
              <a:rPr lang="en-US" sz="2900" b="1" dirty="0"/>
              <a:t> </a:t>
            </a:r>
            <a:r>
              <a:rPr lang="en-US" sz="2900" b="1" dirty="0" err="1"/>
              <a:t>указания</a:t>
            </a:r>
            <a:r>
              <a:rPr lang="en-US" sz="2900" b="1" dirty="0"/>
              <a:t> </a:t>
            </a:r>
            <a:r>
              <a:rPr lang="en-US" sz="2900" b="1" dirty="0" err="1"/>
              <a:t>на</a:t>
            </a:r>
            <a:r>
              <a:rPr lang="en-US" sz="2900" b="1" dirty="0"/>
              <a:t> СРЗИ (</a:t>
            </a:r>
            <a:r>
              <a:rPr lang="en-US" sz="2900" b="1" dirty="0" err="1"/>
              <a:t>за</a:t>
            </a:r>
            <a:r>
              <a:rPr lang="en-US" sz="2900" b="1" dirty="0"/>
              <a:t> </a:t>
            </a:r>
            <a:r>
              <a:rPr lang="en-US" sz="2900" b="1" dirty="0" err="1"/>
              <a:t>избягване</a:t>
            </a:r>
            <a:r>
              <a:rPr lang="en-US" sz="2900" b="1" dirty="0"/>
              <a:t> </a:t>
            </a:r>
            <a:r>
              <a:rPr lang="en-US" sz="2900" b="1" dirty="0" err="1"/>
              <a:t>на</a:t>
            </a:r>
            <a:r>
              <a:rPr lang="en-US" sz="2900" b="1" dirty="0"/>
              <a:t> </a:t>
            </a:r>
            <a:r>
              <a:rPr lang="en-US" sz="2900" b="1" dirty="0" err="1"/>
              <a:t>санкции</a:t>
            </a:r>
            <a:r>
              <a:rPr lang="en-US" sz="2900" b="1" dirty="0"/>
              <a:t>).</a:t>
            </a:r>
            <a:endParaRPr lang="en-US" sz="2900" dirty="0"/>
          </a:p>
          <a:p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Какво</a:t>
            </a:r>
            <a:r>
              <a:rPr lang="en-US" sz="2900" b="1" dirty="0">
                <a:solidFill>
                  <a:srgbClr val="FF0000"/>
                </a:solidFill>
              </a:rPr>
              <a:t> и </a:t>
            </a:r>
            <a:r>
              <a:rPr lang="en-US" sz="2900" b="1" dirty="0" err="1">
                <a:solidFill>
                  <a:srgbClr val="FF0000"/>
                </a:solidFill>
              </a:rPr>
              <a:t>как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проверяват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от</a:t>
            </a:r>
            <a:r>
              <a:rPr lang="en-US" sz="2900" b="1" dirty="0">
                <a:solidFill>
                  <a:srgbClr val="FF0000"/>
                </a:solidFill>
              </a:rPr>
              <a:t> РЗОК/НЗОК</a:t>
            </a:r>
            <a:r>
              <a:rPr lang="en-US" sz="2900" b="1" dirty="0"/>
              <a:t>? , </a:t>
            </a:r>
            <a:r>
              <a:rPr lang="en-US" sz="2900" b="1" dirty="0" err="1"/>
              <a:t>практически</a:t>
            </a:r>
            <a:r>
              <a:rPr lang="en-US" sz="2900" b="1" dirty="0"/>
              <a:t> и </a:t>
            </a:r>
            <a:r>
              <a:rPr lang="en-US" sz="2900" b="1" dirty="0" err="1"/>
              <a:t>правни</a:t>
            </a:r>
            <a:r>
              <a:rPr lang="en-US" sz="2900" b="1" dirty="0"/>
              <a:t> </a:t>
            </a:r>
            <a:r>
              <a:rPr lang="en-US" sz="2900" b="1" dirty="0" err="1"/>
              <a:t>аспекти</a:t>
            </a:r>
            <a:r>
              <a:rPr lang="en-US" sz="2900" b="1" dirty="0"/>
              <a:t>.</a:t>
            </a:r>
            <a:br>
              <a:rPr lang="en-US" sz="2900" b="1" dirty="0"/>
            </a:br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Медицински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документи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/>
              <a:t>- </a:t>
            </a:r>
            <a:r>
              <a:rPr lang="en-US" sz="2900" b="1" dirty="0" err="1"/>
              <a:t>кои</a:t>
            </a:r>
            <a:r>
              <a:rPr lang="en-US" sz="2900" b="1" dirty="0"/>
              <a:t> </a:t>
            </a:r>
            <a:r>
              <a:rPr lang="en-US" sz="2900" b="1" dirty="0" err="1"/>
              <a:t>можем</a:t>
            </a:r>
            <a:r>
              <a:rPr lang="en-US" sz="2900" b="1" dirty="0"/>
              <a:t> </a:t>
            </a:r>
            <a:r>
              <a:rPr lang="en-US" sz="2900" b="1" dirty="0" err="1"/>
              <a:t>да</a:t>
            </a:r>
            <a:r>
              <a:rPr lang="en-US" sz="2900" b="1" dirty="0"/>
              <a:t> </a:t>
            </a:r>
            <a:r>
              <a:rPr lang="en-US" sz="2900" b="1" dirty="0" err="1"/>
              <a:t>издаваме</a:t>
            </a:r>
            <a:r>
              <a:rPr lang="en-US" sz="2900" b="1" dirty="0"/>
              <a:t>, </a:t>
            </a:r>
            <a:r>
              <a:rPr lang="en-US" sz="2900" b="1" dirty="0" err="1"/>
              <a:t>кои</a:t>
            </a:r>
            <a:r>
              <a:rPr lang="en-US" sz="2900" b="1" dirty="0"/>
              <a:t> </a:t>
            </a:r>
            <a:r>
              <a:rPr lang="en-US" sz="2900" b="1" dirty="0" err="1"/>
              <a:t>нямаме</a:t>
            </a:r>
            <a:r>
              <a:rPr lang="en-US" sz="2900" b="1" dirty="0"/>
              <a:t> </a:t>
            </a:r>
            <a:r>
              <a:rPr lang="en-US" sz="2900" b="1" dirty="0" err="1"/>
              <a:t>право</a:t>
            </a:r>
            <a:r>
              <a:rPr lang="en-US" sz="2900" b="1" dirty="0"/>
              <a:t> и </a:t>
            </a:r>
            <a:r>
              <a:rPr lang="en-US" sz="2900" b="1" dirty="0" err="1"/>
              <a:t>за</a:t>
            </a:r>
            <a:r>
              <a:rPr lang="en-US" sz="2900" b="1" dirty="0"/>
              <a:t> </a:t>
            </a:r>
            <a:r>
              <a:rPr lang="en-US" sz="2900" b="1" dirty="0" err="1"/>
              <a:t>кои</a:t>
            </a:r>
            <a:r>
              <a:rPr lang="en-US" sz="2900" b="1" dirty="0"/>
              <a:t> </a:t>
            </a:r>
            <a:r>
              <a:rPr lang="en-US" sz="2900" b="1" dirty="0" err="1"/>
              <a:t>следва</a:t>
            </a:r>
            <a:r>
              <a:rPr lang="en-US" sz="2900" b="1" dirty="0"/>
              <a:t> </a:t>
            </a:r>
            <a:r>
              <a:rPr lang="en-US" sz="2900" b="1" dirty="0" err="1"/>
              <a:t>да</a:t>
            </a:r>
            <a:r>
              <a:rPr lang="en-US" sz="2900" b="1" dirty="0"/>
              <a:t> </a:t>
            </a:r>
            <a:r>
              <a:rPr lang="en-US" sz="2900" b="1" dirty="0" err="1"/>
              <a:t>формираме</a:t>
            </a:r>
            <a:r>
              <a:rPr lang="en-US" sz="2900" b="1" dirty="0"/>
              <a:t> </a:t>
            </a:r>
            <a:r>
              <a:rPr lang="en-US" sz="2900" b="1" dirty="0" err="1"/>
              <a:t>цена</a:t>
            </a:r>
            <a:r>
              <a:rPr lang="en-US" sz="2900" b="1" dirty="0"/>
              <a:t>?</a:t>
            </a:r>
            <a:br>
              <a:rPr lang="en-US" sz="2900" b="1" dirty="0"/>
            </a:br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Правила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за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извършване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на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домашни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посещения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/>
              <a:t>и </a:t>
            </a:r>
            <a:r>
              <a:rPr lang="en-US" sz="2900" b="1" dirty="0" err="1"/>
              <a:t>оказване</a:t>
            </a:r>
            <a:r>
              <a:rPr lang="en-US" sz="2900" b="1" dirty="0"/>
              <a:t> </a:t>
            </a:r>
            <a:r>
              <a:rPr lang="en-US" sz="2900" b="1" dirty="0" err="1"/>
              <a:t>на</a:t>
            </a:r>
            <a:r>
              <a:rPr lang="en-US" sz="2900" b="1" dirty="0"/>
              <a:t> </a:t>
            </a:r>
            <a:r>
              <a:rPr lang="en-US" sz="2900" b="1" dirty="0" err="1"/>
              <a:t>спешна</a:t>
            </a:r>
            <a:r>
              <a:rPr lang="en-US" sz="2900" b="1" dirty="0"/>
              <a:t> </a:t>
            </a:r>
            <a:r>
              <a:rPr lang="en-US" sz="2900" b="1" dirty="0" err="1"/>
              <a:t>помощ</a:t>
            </a:r>
            <a:r>
              <a:rPr lang="en-US" sz="2900" b="1" dirty="0"/>
              <a:t>.</a:t>
            </a:r>
            <a:br>
              <a:rPr lang="en-US" sz="2900" b="1" dirty="0"/>
            </a:br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Алгоритъм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при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отказ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от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имунизации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/>
              <a:t>- </a:t>
            </a:r>
            <a:r>
              <a:rPr lang="en-US" sz="2900" b="1" dirty="0" err="1"/>
              <a:t>практически</a:t>
            </a:r>
            <a:r>
              <a:rPr lang="en-US" sz="2900" b="1" dirty="0"/>
              <a:t> и </a:t>
            </a:r>
            <a:r>
              <a:rPr lang="en-US" sz="2900" b="1" dirty="0" err="1"/>
              <a:t>правни</a:t>
            </a:r>
            <a:r>
              <a:rPr lang="en-US" sz="2900" b="1" dirty="0"/>
              <a:t> </a:t>
            </a:r>
            <a:r>
              <a:rPr lang="en-US" sz="2900" b="1" dirty="0" err="1"/>
              <a:t>аспекти</a:t>
            </a:r>
            <a:r>
              <a:rPr lang="en-US" sz="2900" b="1" dirty="0"/>
              <a:t>.</a:t>
            </a:r>
            <a:br>
              <a:rPr lang="en-US" sz="2900" b="1" dirty="0"/>
            </a:br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Агресивния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пациент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/>
              <a:t>-  и </a:t>
            </a:r>
            <a:r>
              <a:rPr lang="en-US" sz="2900" b="1" dirty="0" err="1"/>
              <a:t>агресията</a:t>
            </a:r>
            <a:r>
              <a:rPr lang="en-US" sz="2900" b="1" dirty="0"/>
              <a:t> в </a:t>
            </a:r>
            <a:r>
              <a:rPr lang="en-US" sz="2900" b="1" dirty="0" err="1"/>
              <a:t>медицинската</a:t>
            </a:r>
            <a:r>
              <a:rPr lang="en-US" sz="2900" b="1" dirty="0"/>
              <a:t> </a:t>
            </a:r>
            <a:r>
              <a:rPr lang="en-US" sz="2900" b="1" dirty="0" err="1"/>
              <a:t>практика</a:t>
            </a:r>
            <a:r>
              <a:rPr lang="en-US" sz="2900" b="1" dirty="0"/>
              <a:t> и </a:t>
            </a:r>
            <a:r>
              <a:rPr lang="en-US" sz="2900" b="1" dirty="0" err="1"/>
              <a:t>може</a:t>
            </a:r>
            <a:r>
              <a:rPr lang="en-US" sz="2900" b="1" dirty="0"/>
              <a:t> </a:t>
            </a:r>
            <a:r>
              <a:rPr lang="en-US" sz="2900" b="1" dirty="0" err="1"/>
              <a:t>ли</a:t>
            </a:r>
            <a:r>
              <a:rPr lang="en-US" sz="2900" b="1" dirty="0"/>
              <a:t> </a:t>
            </a:r>
            <a:r>
              <a:rPr lang="en-US" sz="2900" b="1" dirty="0" err="1"/>
              <a:t>да</a:t>
            </a:r>
            <a:r>
              <a:rPr lang="en-US" sz="2900" b="1" dirty="0"/>
              <a:t> </a:t>
            </a:r>
            <a:r>
              <a:rPr lang="en-US" sz="2900" b="1" dirty="0" err="1"/>
              <a:t>се</a:t>
            </a:r>
            <a:r>
              <a:rPr lang="en-US" sz="2900" b="1" dirty="0"/>
              <a:t> </a:t>
            </a:r>
            <a:r>
              <a:rPr lang="en-US" sz="2900" b="1" dirty="0" err="1"/>
              <a:t>справим</a:t>
            </a:r>
            <a:r>
              <a:rPr lang="bg-BG" sz="2900" b="1" dirty="0"/>
              <a:t>?</a:t>
            </a:r>
            <a:r>
              <a:rPr lang="en-US" sz="2900" b="1" dirty="0"/>
              <a:t/>
            </a:r>
            <a:br>
              <a:rPr lang="en-US" sz="2900" b="1" dirty="0"/>
            </a:br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Промените</a:t>
            </a:r>
            <a:r>
              <a:rPr lang="en-US" sz="2900" b="1" dirty="0">
                <a:solidFill>
                  <a:srgbClr val="FF0000"/>
                </a:solidFill>
              </a:rPr>
              <a:t> в НРД 2018 </a:t>
            </a:r>
            <a:r>
              <a:rPr lang="en-US" sz="2900" b="1" dirty="0" err="1"/>
              <a:t>какво</a:t>
            </a:r>
            <a:r>
              <a:rPr lang="en-US" sz="2900" b="1" dirty="0"/>
              <a:t> </a:t>
            </a:r>
            <a:r>
              <a:rPr lang="en-US" sz="2900" b="1" dirty="0" err="1"/>
              <a:t>искахме</a:t>
            </a:r>
            <a:r>
              <a:rPr lang="en-US" sz="2900" b="1" dirty="0"/>
              <a:t> и </a:t>
            </a:r>
            <a:r>
              <a:rPr lang="en-US" sz="2900" b="1" dirty="0" err="1"/>
              <a:t>какво</a:t>
            </a:r>
            <a:r>
              <a:rPr lang="en-US" sz="2900" b="1" dirty="0"/>
              <a:t> </a:t>
            </a:r>
            <a:r>
              <a:rPr lang="en-US" sz="2900" b="1" dirty="0" err="1"/>
              <a:t>постигнахме</a:t>
            </a:r>
            <a:r>
              <a:rPr lang="en-US" sz="2900" b="1" dirty="0"/>
              <a:t>?</a:t>
            </a:r>
            <a:br>
              <a:rPr lang="en-US" sz="2900" b="1" dirty="0"/>
            </a:br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Бюджет</a:t>
            </a:r>
            <a:r>
              <a:rPr lang="en-US" sz="2900" b="1" dirty="0">
                <a:solidFill>
                  <a:srgbClr val="FF0000"/>
                </a:solidFill>
              </a:rPr>
              <a:t> 2018 </a:t>
            </a:r>
            <a:r>
              <a:rPr lang="en-US" sz="2900" b="1" dirty="0"/>
              <a:t>" </a:t>
            </a:r>
            <a:r>
              <a:rPr lang="en-US" sz="2900" b="1" dirty="0" err="1"/>
              <a:t>мисията</a:t>
            </a:r>
            <a:r>
              <a:rPr lang="en-US" sz="2900" b="1" dirty="0"/>
              <a:t> (</a:t>
            </a:r>
            <a:r>
              <a:rPr lang="en-US" sz="2900" b="1" dirty="0" err="1"/>
              <a:t>не</a:t>
            </a:r>
            <a:r>
              <a:rPr lang="en-US" sz="2900" b="1" dirty="0"/>
              <a:t>)</a:t>
            </a:r>
            <a:r>
              <a:rPr lang="en-US" sz="2900" b="1" dirty="0" err="1"/>
              <a:t>възможна</a:t>
            </a:r>
            <a:r>
              <a:rPr lang="en-US" sz="2900" b="1" dirty="0"/>
              <a:t>" </a:t>
            </a:r>
            <a:br>
              <a:rPr lang="en-US" sz="2900" b="1" dirty="0"/>
            </a:br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Наредба</a:t>
            </a:r>
            <a:r>
              <a:rPr lang="en-US" sz="2900" b="1" dirty="0">
                <a:solidFill>
                  <a:srgbClr val="FF0000"/>
                </a:solidFill>
              </a:rPr>
              <a:t> 2</a:t>
            </a:r>
            <a:r>
              <a:rPr lang="en-US" sz="2900" b="1" dirty="0"/>
              <a:t>, </a:t>
            </a:r>
            <a:r>
              <a:rPr lang="en-US" sz="2900" b="1" dirty="0" err="1"/>
              <a:t>предстоящите</a:t>
            </a:r>
            <a:r>
              <a:rPr lang="en-US" sz="2900" b="1" dirty="0"/>
              <a:t> </a:t>
            </a:r>
            <a:r>
              <a:rPr lang="en-US" sz="2900" b="1" dirty="0" err="1"/>
              <a:t>промени</a:t>
            </a:r>
            <a:r>
              <a:rPr lang="en-US" sz="2900" b="1" dirty="0"/>
              <a:t> и </a:t>
            </a:r>
            <a:r>
              <a:rPr lang="en-US" sz="2900" b="1" dirty="0" err="1"/>
              <a:t>нашата</a:t>
            </a:r>
            <a:r>
              <a:rPr lang="en-US" sz="2900" b="1" dirty="0"/>
              <a:t> </a:t>
            </a:r>
            <a:r>
              <a:rPr lang="en-US" sz="2900" b="1" dirty="0" err="1"/>
              <a:t>гледна</a:t>
            </a:r>
            <a:r>
              <a:rPr lang="en-US" sz="2900" b="1" dirty="0"/>
              <a:t> </a:t>
            </a:r>
            <a:r>
              <a:rPr lang="en-US" sz="2900" b="1" dirty="0" err="1"/>
              <a:t>точка</a:t>
            </a:r>
            <a:endParaRPr lang="en-US" sz="2900" b="1" dirty="0"/>
          </a:p>
          <a:p>
            <a:r>
              <a:rPr lang="en-US" sz="2900" b="1" dirty="0"/>
              <a:t>- </a:t>
            </a:r>
            <a:r>
              <a:rPr lang="en-US" sz="2900" b="1" dirty="0" err="1">
                <a:solidFill>
                  <a:srgbClr val="FF0000"/>
                </a:solidFill>
              </a:rPr>
              <a:t>Взаимоотношенията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между</a:t>
            </a:r>
            <a:r>
              <a:rPr lang="en-US" sz="2900" b="1" dirty="0">
                <a:solidFill>
                  <a:srgbClr val="FF0000"/>
                </a:solidFill>
              </a:rPr>
              <a:t> ОПЛ, КОЦ </a:t>
            </a:r>
            <a:r>
              <a:rPr lang="en-US" sz="2900" b="1" dirty="0"/>
              <a:t>и </a:t>
            </a:r>
            <a:r>
              <a:rPr lang="en-US" sz="2900" b="1" dirty="0" err="1"/>
              <a:t>пациент</a:t>
            </a:r>
            <a:r>
              <a:rPr lang="en-US" sz="2900" b="1" dirty="0"/>
              <a:t> </a:t>
            </a:r>
            <a:r>
              <a:rPr lang="en-US" sz="2900" b="1" dirty="0" err="1"/>
              <a:t>страдащ</a:t>
            </a:r>
            <a:r>
              <a:rPr lang="en-US" sz="2900" b="1" dirty="0"/>
              <a:t> </a:t>
            </a:r>
            <a:r>
              <a:rPr lang="en-US" sz="2900" b="1" dirty="0" err="1"/>
              <a:t>от</a:t>
            </a:r>
            <a:r>
              <a:rPr lang="en-US" sz="2900" b="1" dirty="0"/>
              <a:t> </a:t>
            </a:r>
            <a:r>
              <a:rPr lang="en-US" sz="2900" b="1" dirty="0" err="1"/>
              <a:t>онкологично</a:t>
            </a:r>
            <a:r>
              <a:rPr lang="en-US" sz="2900" b="1" dirty="0"/>
              <a:t> </a:t>
            </a:r>
            <a:r>
              <a:rPr lang="en-US" sz="2900" b="1" dirty="0" err="1"/>
              <a:t>заболяване</a:t>
            </a:r>
            <a:endParaRPr lang="en-US" sz="2900" b="1" dirty="0"/>
          </a:p>
          <a:p>
            <a:r>
              <a:rPr lang="en-US" sz="2900" b="1" dirty="0"/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Промени</a:t>
            </a:r>
            <a:r>
              <a:rPr lang="en-US" sz="2900" b="1" dirty="0">
                <a:solidFill>
                  <a:srgbClr val="FF0000"/>
                </a:solidFill>
              </a:rPr>
              <a:t> в </a:t>
            </a:r>
            <a:r>
              <a:rPr lang="en-US" sz="2900" b="1" dirty="0" err="1">
                <a:solidFill>
                  <a:srgbClr val="FF0000"/>
                </a:solidFill>
              </a:rPr>
              <a:t>издаването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на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здравни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книжки</a:t>
            </a:r>
            <a:r>
              <a:rPr lang="en-US" sz="2900" b="1" dirty="0">
                <a:solidFill>
                  <a:srgbClr val="FF0000"/>
                </a:solidFill>
              </a:rPr>
              <a:t>.</a:t>
            </a:r>
            <a:br>
              <a:rPr lang="en-US" sz="2900" b="1" dirty="0">
                <a:solidFill>
                  <a:srgbClr val="FF0000"/>
                </a:solidFill>
              </a:rPr>
            </a:br>
            <a:r>
              <a:rPr lang="en-US" sz="2900" b="1" dirty="0"/>
              <a:t>-</a:t>
            </a:r>
            <a:r>
              <a:rPr lang="en-US" sz="2900" b="1" dirty="0" err="1">
                <a:solidFill>
                  <a:srgbClr val="FF0000"/>
                </a:solidFill>
              </a:rPr>
              <a:t>Битката</a:t>
            </a:r>
            <a:r>
              <a:rPr lang="en-US" sz="2900" b="1" dirty="0">
                <a:solidFill>
                  <a:srgbClr val="FF0000"/>
                </a:solidFill>
              </a:rPr>
              <a:t> с "</a:t>
            </a:r>
            <a:r>
              <a:rPr lang="en-US" sz="2900" b="1" dirty="0" err="1">
                <a:solidFill>
                  <a:srgbClr val="FF0000"/>
                </a:solidFill>
              </a:rPr>
              <a:t>фалшивите</a:t>
            </a:r>
            <a:r>
              <a:rPr lang="en-US" sz="2900" b="1" dirty="0">
                <a:solidFill>
                  <a:srgbClr val="FF0000"/>
                </a:solidFill>
              </a:rPr>
              <a:t>" </a:t>
            </a:r>
            <a:r>
              <a:rPr lang="en-US" sz="2900" b="1" dirty="0" err="1">
                <a:solidFill>
                  <a:srgbClr val="FF0000"/>
                </a:solidFill>
              </a:rPr>
              <a:t>болнични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/>
              <a:t>и </a:t>
            </a:r>
            <a:r>
              <a:rPr lang="en-US" sz="2900" b="1" dirty="0" err="1"/>
              <a:t>неиздаването</a:t>
            </a:r>
            <a:r>
              <a:rPr lang="en-US" sz="2900" b="1" dirty="0"/>
              <a:t> </a:t>
            </a:r>
            <a:r>
              <a:rPr lang="en-US" sz="2900" b="1" dirty="0" err="1"/>
              <a:t>на</a:t>
            </a:r>
            <a:r>
              <a:rPr lang="en-US" sz="2900" b="1" dirty="0"/>
              <a:t> БЛ </a:t>
            </a:r>
            <a:r>
              <a:rPr lang="en-US" sz="2900" b="1" dirty="0" err="1"/>
              <a:t>от</a:t>
            </a:r>
            <a:r>
              <a:rPr lang="en-US" sz="2900" b="1" dirty="0"/>
              <a:t> </a:t>
            </a:r>
            <a:r>
              <a:rPr lang="en-US" sz="2900" b="1" dirty="0" err="1"/>
              <a:t>зъболекари</a:t>
            </a:r>
            <a:r>
              <a:rPr lang="en-US" sz="2900" b="1" dirty="0"/>
              <a:t>.</a:t>
            </a:r>
            <a:br>
              <a:rPr lang="en-US" sz="2900" b="1" dirty="0"/>
            </a:br>
            <a:r>
              <a:rPr lang="en-US" sz="2900" b="1" dirty="0">
                <a:solidFill>
                  <a:srgbClr val="FF0000"/>
                </a:solidFill>
              </a:rPr>
              <a:t>- </a:t>
            </a:r>
            <a:r>
              <a:rPr lang="en-US" sz="2900" b="1" dirty="0" err="1">
                <a:solidFill>
                  <a:srgbClr val="FF0000"/>
                </a:solidFill>
              </a:rPr>
              <a:t>Кибер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сигурноста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 err="1">
                <a:solidFill>
                  <a:srgbClr val="FF0000"/>
                </a:solidFill>
              </a:rPr>
              <a:t>ни</a:t>
            </a:r>
            <a:r>
              <a:rPr lang="en-US" sz="2900" b="1" dirty="0">
                <a:solidFill>
                  <a:srgbClr val="FF0000"/>
                </a:solidFill>
              </a:rPr>
              <a:t> в </a:t>
            </a:r>
            <a:r>
              <a:rPr lang="en-US" sz="2900" b="1" dirty="0" err="1">
                <a:solidFill>
                  <a:srgbClr val="FF0000"/>
                </a:solidFill>
              </a:rPr>
              <a:t>интернет</a:t>
            </a:r>
            <a:r>
              <a:rPr lang="en-US" sz="2900" b="1" dirty="0">
                <a:solidFill>
                  <a:srgbClr val="FF0000"/>
                </a:solidFill>
              </a:rPr>
              <a:t> </a:t>
            </a:r>
            <a:r>
              <a:rPr lang="en-US" sz="2900" b="1" dirty="0"/>
              <a:t>- </a:t>
            </a:r>
            <a:r>
              <a:rPr lang="en-US" sz="2900" b="1" dirty="0" err="1"/>
              <a:t>практични</a:t>
            </a:r>
            <a:r>
              <a:rPr lang="en-US" sz="2900" b="1" dirty="0"/>
              <a:t> </a:t>
            </a:r>
            <a:r>
              <a:rPr lang="en-US" sz="2900" b="1" dirty="0" err="1"/>
              <a:t>съвети</a:t>
            </a:r>
            <a:endParaRPr lang="en-US" sz="2900" b="1" dirty="0"/>
          </a:p>
          <a:p>
            <a:r>
              <a:rPr lang="en-US" sz="2900" b="1" dirty="0"/>
              <a:t>-</a:t>
            </a:r>
            <a:r>
              <a:rPr lang="en-US" sz="2900" b="1" dirty="0" err="1"/>
              <a:t>Корекционни</a:t>
            </a:r>
            <a:r>
              <a:rPr lang="en-US" sz="2900" b="1" dirty="0"/>
              <a:t> </a:t>
            </a:r>
            <a:r>
              <a:rPr lang="en-US" sz="2900" b="1" dirty="0" err="1"/>
              <a:t>подходи</a:t>
            </a:r>
            <a:r>
              <a:rPr lang="en-US" sz="2900" b="1" dirty="0"/>
              <a:t> </a:t>
            </a:r>
            <a:r>
              <a:rPr lang="en-US" sz="2900" b="1" dirty="0" err="1"/>
              <a:t>при</a:t>
            </a:r>
            <a:r>
              <a:rPr lang="en-US" sz="2900" b="1" dirty="0"/>
              <a:t> </a:t>
            </a:r>
            <a:r>
              <a:rPr lang="en-US" sz="2900" b="1" dirty="0" err="1"/>
              <a:t>неправилни</a:t>
            </a:r>
            <a:r>
              <a:rPr lang="en-US" sz="2900" b="1" dirty="0"/>
              <a:t> </a:t>
            </a:r>
            <a:r>
              <a:rPr lang="en-US" sz="2900" b="1" dirty="0" err="1"/>
              <a:t>мануални</a:t>
            </a:r>
            <a:r>
              <a:rPr lang="en-US" sz="2900" b="1" dirty="0"/>
              <a:t> </a:t>
            </a:r>
            <a:r>
              <a:rPr lang="en-US" sz="2900" b="1" dirty="0" err="1"/>
              <a:t>умения</a:t>
            </a:r>
            <a:r>
              <a:rPr lang="en-US" sz="2900" b="1" dirty="0"/>
              <a:t> </a:t>
            </a:r>
            <a:r>
              <a:rPr lang="en-US" sz="2900" b="1" dirty="0" err="1"/>
              <a:t>за</a:t>
            </a:r>
            <a:r>
              <a:rPr lang="en-US" sz="2900" b="1" dirty="0"/>
              <a:t> </a:t>
            </a:r>
            <a:r>
              <a:rPr lang="en-US" sz="2900" b="1" dirty="0" err="1"/>
              <a:t>писане</a:t>
            </a:r>
            <a:r>
              <a:rPr lang="en-US" sz="2900" b="1" dirty="0"/>
              <a:t> </a:t>
            </a:r>
            <a:r>
              <a:rPr lang="en-US" sz="2900" b="1" dirty="0" err="1"/>
              <a:t>при</a:t>
            </a:r>
            <a:r>
              <a:rPr lang="en-US" sz="2900" b="1" dirty="0"/>
              <a:t> </a:t>
            </a:r>
            <a:r>
              <a:rPr lang="en-US" sz="2900" b="1" dirty="0" err="1"/>
              <a:t>деца</a:t>
            </a:r>
            <a:r>
              <a:rPr lang="en-US" sz="2900" b="1" dirty="0"/>
              <a:t> </a:t>
            </a:r>
            <a:r>
              <a:rPr lang="en-US" sz="2900" b="1" dirty="0" err="1"/>
              <a:t>със</a:t>
            </a:r>
            <a:r>
              <a:rPr lang="en-US" sz="2900" b="1" dirty="0"/>
              <a:t> </a:t>
            </a:r>
            <a:r>
              <a:rPr lang="en-US" sz="2900" b="1" dirty="0" err="1"/>
              <a:t>специфично</a:t>
            </a:r>
            <a:r>
              <a:rPr lang="en-US" sz="2900" b="1" dirty="0"/>
              <a:t> </a:t>
            </a:r>
            <a:r>
              <a:rPr lang="en-US" sz="2900" b="1" dirty="0" err="1"/>
              <a:t>езиково</a:t>
            </a:r>
            <a:r>
              <a:rPr lang="en-US" sz="2900" b="1" dirty="0"/>
              <a:t> </a:t>
            </a:r>
            <a:r>
              <a:rPr lang="en-US" sz="2900" b="1" dirty="0" err="1"/>
              <a:t>нарушение</a:t>
            </a:r>
            <a:r>
              <a:rPr lang="en-US" sz="2900" b="1" dirty="0"/>
              <a:t>.</a:t>
            </a:r>
          </a:p>
          <a:p>
            <a:r>
              <a:rPr lang="en-US" sz="2500" b="1" dirty="0"/>
              <a:t/>
            </a:r>
            <a:br>
              <a:rPr lang="en-US" sz="2500" b="1" dirty="0"/>
            </a:br>
            <a:endParaRPr lang="en-US" sz="25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/>
          </a:bodyPr>
          <a:lstStyle/>
          <a:p>
            <a:r>
              <a:rPr lang="ru-RU" sz="1800" dirty="0" err="1"/>
              <a:t>Изх</a:t>
            </a:r>
            <a:r>
              <a:rPr lang="ru-RU" sz="1800" dirty="0"/>
              <a:t>. № 22/ 13.12.2017 г.</a:t>
            </a:r>
          </a:p>
          <a:p>
            <a:endParaRPr lang="ru-RU" sz="1800" dirty="0" smtClean="0"/>
          </a:p>
          <a:p>
            <a:endParaRPr lang="ru-RU" sz="1800" dirty="0"/>
          </a:p>
          <a:p>
            <a:endParaRPr lang="en-US" sz="1800" dirty="0"/>
          </a:p>
          <a:p>
            <a:pPr marL="68580" indent="0" algn="ctr">
              <a:buNone/>
            </a:pPr>
            <a:r>
              <a:rPr lang="bg-BG" sz="1800" dirty="0"/>
              <a:t> </a:t>
            </a:r>
            <a:r>
              <a:rPr lang="bg-BG" sz="1800" b="1" dirty="0"/>
              <a:t>СТАНОВИЩЕ </a:t>
            </a:r>
            <a:endParaRPr lang="bg-BG" sz="1800" dirty="0"/>
          </a:p>
          <a:p>
            <a:pPr marL="68580" indent="0" algn="ctr">
              <a:buNone/>
            </a:pPr>
            <a:r>
              <a:rPr lang="bg-BG" sz="1800" b="1" dirty="0"/>
              <a:t>от </a:t>
            </a:r>
            <a:endParaRPr lang="bg-BG" sz="1800" dirty="0"/>
          </a:p>
          <a:p>
            <a:pPr marL="68580" indent="0" algn="ctr">
              <a:buNone/>
            </a:pPr>
            <a:r>
              <a:rPr lang="ru-RU" sz="1800" b="1" dirty="0" err="1"/>
              <a:t>Дружеството</a:t>
            </a:r>
            <a:r>
              <a:rPr lang="ru-RU" sz="1800" b="1" dirty="0"/>
              <a:t> на </a:t>
            </a:r>
            <a:r>
              <a:rPr lang="ru-RU" sz="1800" b="1" dirty="0" err="1"/>
              <a:t>софийските</a:t>
            </a:r>
            <a:r>
              <a:rPr lang="ru-RU" sz="1800" b="1" dirty="0"/>
              <a:t> </a:t>
            </a:r>
            <a:r>
              <a:rPr lang="ru-RU" sz="1800" b="1" dirty="0" err="1"/>
              <a:t>общопрактикуващи</a:t>
            </a:r>
            <a:r>
              <a:rPr lang="ru-RU" sz="1800" b="1" dirty="0"/>
              <a:t> лекари в </a:t>
            </a:r>
            <a:endParaRPr lang="ru-RU" sz="1800" dirty="0"/>
          </a:p>
          <a:p>
            <a:pPr marL="68580" indent="0">
              <a:buNone/>
            </a:pPr>
            <a:r>
              <a:rPr lang="bg-BG" sz="1800" b="1" dirty="0" smtClean="0"/>
              <a:t>Относно: </a:t>
            </a:r>
            <a:r>
              <a:rPr lang="bg-BG" sz="1800" b="1" i="1" dirty="0" smtClean="0"/>
              <a:t> </a:t>
            </a:r>
            <a:endParaRPr lang="ru-RU" sz="1800" dirty="0" smtClean="0"/>
          </a:p>
          <a:p>
            <a:r>
              <a:rPr lang="ru-RU" sz="1800" dirty="0" smtClean="0"/>
              <a:t>изменение </a:t>
            </a:r>
            <a:r>
              <a:rPr lang="ru-RU" sz="1800" dirty="0"/>
              <a:t>и </a:t>
            </a:r>
            <a:r>
              <a:rPr lang="ru-RU" sz="1800" dirty="0" err="1"/>
              <a:t>допълнение</a:t>
            </a:r>
            <a:r>
              <a:rPr lang="ru-RU" sz="1800" dirty="0"/>
              <a:t> на </a:t>
            </a:r>
            <a:r>
              <a:rPr lang="ru-RU" sz="1800" dirty="0" err="1"/>
              <a:t>Наредба</a:t>
            </a:r>
            <a:r>
              <a:rPr lang="ru-RU" sz="1800" dirty="0"/>
              <a:t> № 3 от 2011 г. за </a:t>
            </a:r>
            <a:r>
              <a:rPr lang="ru-RU" sz="1800" dirty="0" err="1"/>
              <a:t>изискванията</a:t>
            </a:r>
            <a:r>
              <a:rPr lang="ru-RU" sz="1800" dirty="0"/>
              <a:t> за </a:t>
            </a:r>
            <a:r>
              <a:rPr lang="ru-RU" sz="1800" dirty="0" err="1"/>
              <a:t>физическа</a:t>
            </a:r>
            <a:r>
              <a:rPr lang="ru-RU" sz="1800" dirty="0"/>
              <a:t> </a:t>
            </a:r>
            <a:r>
              <a:rPr lang="ru-RU" sz="1800" dirty="0" err="1"/>
              <a:t>годност</a:t>
            </a:r>
            <a:r>
              <a:rPr lang="ru-RU" sz="1800" dirty="0"/>
              <a:t> </a:t>
            </a:r>
            <a:r>
              <a:rPr lang="ru-RU" sz="1800" dirty="0" err="1"/>
              <a:t>към</a:t>
            </a:r>
            <a:r>
              <a:rPr lang="ru-RU" sz="1800" dirty="0"/>
              <a:t> </a:t>
            </a:r>
            <a:r>
              <a:rPr lang="ru-RU" sz="1800" dirty="0" err="1"/>
              <a:t>водачите</a:t>
            </a:r>
            <a:r>
              <a:rPr lang="ru-RU" sz="1800" dirty="0"/>
              <a:t> на </a:t>
            </a:r>
            <a:r>
              <a:rPr lang="ru-RU" sz="1800" dirty="0" err="1"/>
              <a:t>моторни</a:t>
            </a:r>
            <a:r>
              <a:rPr lang="ru-RU" sz="1800" dirty="0"/>
              <a:t> </a:t>
            </a:r>
            <a:r>
              <a:rPr lang="ru-RU" sz="1800" dirty="0" err="1"/>
              <a:t>превозни</a:t>
            </a:r>
            <a:r>
              <a:rPr lang="ru-RU" sz="1800" dirty="0"/>
              <a:t> средства и </a:t>
            </a:r>
            <a:r>
              <a:rPr lang="ru-RU" sz="1800" dirty="0" err="1"/>
              <a:t>условията</a:t>
            </a:r>
            <a:r>
              <a:rPr lang="ru-RU" sz="1800" dirty="0"/>
              <a:t> и </a:t>
            </a:r>
            <a:r>
              <a:rPr lang="ru-RU" sz="1800" dirty="0" err="1"/>
              <a:t>реда</a:t>
            </a:r>
            <a:r>
              <a:rPr lang="ru-RU" sz="1800" dirty="0"/>
              <a:t> за </a:t>
            </a:r>
            <a:r>
              <a:rPr lang="ru-RU" sz="1800" dirty="0" err="1"/>
              <a:t>извършване</a:t>
            </a:r>
            <a:r>
              <a:rPr lang="ru-RU" sz="1800" dirty="0"/>
              <a:t> на </a:t>
            </a:r>
            <a:r>
              <a:rPr lang="ru-RU" sz="1800" dirty="0" err="1"/>
              <a:t>медицинските</a:t>
            </a:r>
            <a:r>
              <a:rPr lang="ru-RU" sz="1800" dirty="0"/>
              <a:t> </a:t>
            </a:r>
            <a:r>
              <a:rPr lang="ru-RU" sz="1800" dirty="0" err="1"/>
              <a:t>прегледи</a:t>
            </a:r>
            <a:r>
              <a:rPr lang="ru-RU" sz="1800" dirty="0"/>
              <a:t> за </a:t>
            </a:r>
            <a:r>
              <a:rPr lang="ru-RU" sz="1800" dirty="0" err="1"/>
              <a:t>установяване</a:t>
            </a:r>
            <a:r>
              <a:rPr lang="ru-RU" sz="1800" dirty="0"/>
              <a:t> на </a:t>
            </a:r>
            <a:r>
              <a:rPr lang="ru-RU" sz="1800" dirty="0" err="1"/>
              <a:t>физическата</a:t>
            </a:r>
            <a:r>
              <a:rPr lang="ru-RU" sz="1800" dirty="0"/>
              <a:t> </a:t>
            </a:r>
            <a:r>
              <a:rPr lang="ru-RU" sz="1800" dirty="0" err="1"/>
              <a:t>годност</a:t>
            </a:r>
            <a:r>
              <a:rPr lang="ru-RU" sz="1800" dirty="0"/>
              <a:t> за </a:t>
            </a:r>
            <a:r>
              <a:rPr lang="ru-RU" sz="1800" dirty="0" err="1"/>
              <a:t>водачите</a:t>
            </a:r>
            <a:r>
              <a:rPr lang="ru-RU" sz="1800" dirty="0"/>
              <a:t> от </a:t>
            </a:r>
            <a:r>
              <a:rPr lang="ru-RU" sz="1800" dirty="0" err="1"/>
              <a:t>различните</a:t>
            </a:r>
            <a:r>
              <a:rPr lang="ru-RU" sz="1800" dirty="0"/>
              <a:t> категории (</a:t>
            </a:r>
            <a:r>
              <a:rPr lang="ru-RU" sz="1800" dirty="0" err="1"/>
              <a:t>обн</a:t>
            </a:r>
            <a:r>
              <a:rPr lang="ru-RU" sz="1800" dirty="0"/>
              <a:t>., ДВ, </a:t>
            </a:r>
            <a:r>
              <a:rPr lang="ru-RU" sz="1800" dirty="0" err="1"/>
              <a:t>бр</a:t>
            </a:r>
            <a:r>
              <a:rPr lang="ru-RU" sz="1800" dirty="0"/>
              <a:t>. 39 от 2011 г., изм. и </a:t>
            </a:r>
            <a:r>
              <a:rPr lang="ru-RU" sz="1800" dirty="0" err="1"/>
              <a:t>доп</a:t>
            </a:r>
            <a:r>
              <a:rPr lang="ru-RU" sz="1800" dirty="0"/>
              <a:t>.,</a:t>
            </a:r>
            <a:r>
              <a:rPr lang="ru-RU" sz="1800" dirty="0" err="1"/>
              <a:t>бр</a:t>
            </a:r>
            <a:r>
              <a:rPr lang="ru-RU" sz="1800" dirty="0"/>
              <a:t>. 30 от 2016 г.), </a:t>
            </a:r>
            <a:r>
              <a:rPr lang="ru-RU" sz="1800" dirty="0" err="1"/>
              <a:t>публикуван</a:t>
            </a:r>
            <a:r>
              <a:rPr lang="ru-RU" sz="1800" dirty="0"/>
              <a:t> на </a:t>
            </a:r>
            <a:r>
              <a:rPr lang="ru-RU" sz="1800" dirty="0" err="1"/>
              <a:t>електронната</a:t>
            </a:r>
            <a:r>
              <a:rPr lang="ru-RU" sz="1800" dirty="0"/>
              <a:t> страница на МЗ на 30.11.2017 г.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91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/>
          </a:bodyPr>
          <a:lstStyle/>
          <a:p>
            <a:endParaRPr lang="bg-BG" sz="1800" dirty="0" smtClean="0"/>
          </a:p>
          <a:p>
            <a:endParaRPr lang="bg-BG" sz="1800" dirty="0"/>
          </a:p>
          <a:p>
            <a:pPr marL="68580" indent="0">
              <a:buNone/>
            </a:pPr>
            <a:r>
              <a:rPr lang="bg-BG" sz="1800" b="1" dirty="0" smtClean="0"/>
              <a:t>                          </a:t>
            </a:r>
            <a:r>
              <a:rPr lang="bg-BG" b="1" dirty="0" smtClean="0"/>
              <a:t> ЗАКЛЮЧЕНИЕ</a:t>
            </a:r>
            <a:r>
              <a:rPr lang="bg-BG" sz="1800" b="1" dirty="0" smtClean="0"/>
              <a:t>:</a:t>
            </a:r>
          </a:p>
          <a:p>
            <a:pPr marL="68580" indent="0">
              <a:buNone/>
            </a:pPr>
            <a:endParaRPr lang="bg-BG" sz="1800" b="1" dirty="0" smtClean="0"/>
          </a:p>
          <a:p>
            <a:pPr marL="68580" indent="0" algn="ctr">
              <a:buNone/>
            </a:pPr>
            <a:r>
              <a:rPr lang="bg-BG" sz="1800" b="1" dirty="0" smtClean="0"/>
              <a:t>           </a:t>
            </a:r>
            <a:r>
              <a:rPr lang="bg-BG" sz="2000" b="1" dirty="0" smtClean="0">
                <a:solidFill>
                  <a:srgbClr val="FF0000"/>
                </a:solidFill>
              </a:rPr>
              <a:t>2017 – една динамична година</a:t>
            </a:r>
          </a:p>
          <a:p>
            <a:r>
              <a:rPr lang="bg-BG" sz="1800" b="1" dirty="0" smtClean="0"/>
              <a:t>Смениха се 3 министъра на здравеопазването</a:t>
            </a:r>
          </a:p>
          <a:p>
            <a:r>
              <a:rPr lang="bg-BG" sz="1800" b="1" dirty="0" smtClean="0"/>
              <a:t>Нов НРД</a:t>
            </a:r>
          </a:p>
          <a:p>
            <a:r>
              <a:rPr lang="bg-BG" sz="1800" b="1" dirty="0" smtClean="0"/>
              <a:t>12% повишен бюджет в ПИМП</a:t>
            </a:r>
          </a:p>
          <a:p>
            <a:endParaRPr lang="bg-BG" sz="1800" b="1" dirty="0"/>
          </a:p>
          <a:p>
            <a:pPr marL="68580" indent="0">
              <a:buNone/>
            </a:pPr>
            <a:r>
              <a:rPr lang="bg-BG" sz="1800" b="1" dirty="0" smtClean="0"/>
              <a:t> </a:t>
            </a:r>
            <a:r>
              <a:rPr lang="bg-BG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ДСОПЛ направи множество категорични заявки за:</a:t>
            </a:r>
          </a:p>
          <a:p>
            <a:r>
              <a:rPr lang="bg-BG" sz="1800" b="1" dirty="0" smtClean="0"/>
              <a:t>Обединяване на лекарите , не само в гр. София</a:t>
            </a:r>
          </a:p>
          <a:p>
            <a:r>
              <a:rPr lang="bg-BG" sz="1800" b="1" dirty="0" smtClean="0"/>
              <a:t>Провежда се политика на сътрудничество с НСОПЛБ, БЛС, БЛС-СЛК, НПО</a:t>
            </a:r>
          </a:p>
          <a:p>
            <a:r>
              <a:rPr lang="bg-BG" sz="1800" b="1" dirty="0" smtClean="0"/>
              <a:t>Строга финансова дисциплина</a:t>
            </a:r>
          </a:p>
          <a:p>
            <a:r>
              <a:rPr lang="bg-BG" sz="1800" b="1" dirty="0" smtClean="0"/>
              <a:t>Обществена дейност, 2 конференции, медийни изяви</a:t>
            </a:r>
          </a:p>
          <a:p>
            <a:r>
              <a:rPr lang="bg-BG" sz="1800" b="1" dirty="0" smtClean="0"/>
              <a:t>Промяна на обществената нагласа към ОПЛ</a:t>
            </a:r>
          </a:p>
          <a:p>
            <a:r>
              <a:rPr lang="bg-BG" sz="1800" b="1" dirty="0" smtClean="0"/>
              <a:t>Извоюва уважение  и достойно място в гилдията </a:t>
            </a:r>
          </a:p>
          <a:p>
            <a:endParaRPr lang="bg-BG" sz="1800" b="1" dirty="0" smtClean="0"/>
          </a:p>
          <a:p>
            <a:endParaRPr lang="bg-BG" sz="1800" b="1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54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5" y="-99392"/>
            <a:ext cx="8019417" cy="7560840"/>
          </a:xfrm>
          <a:prstGeom prst="rect">
            <a:avLst/>
          </a:prstGeom>
          <a:solidFill>
            <a:schemeClr val="tx1"/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34398" y="5863580"/>
            <a:ext cx="6133945" cy="19888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5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32656"/>
            <a:ext cx="6777317" cy="6264696"/>
          </a:xfrm>
        </p:spPr>
        <p:txBody>
          <a:bodyPr>
            <a:normAutofit/>
          </a:bodyPr>
          <a:lstStyle/>
          <a:p>
            <a:endParaRPr lang="bg-BG" sz="1800" dirty="0" smtClean="0"/>
          </a:p>
          <a:p>
            <a:pPr marL="68580" indent="0" algn="ctr">
              <a:buNone/>
            </a:pPr>
            <a:r>
              <a:rPr lang="bg-BG" sz="3200" b="1" dirty="0" smtClean="0">
                <a:solidFill>
                  <a:srgbClr val="FF0000"/>
                </a:solidFill>
              </a:rPr>
              <a:t>За пръв път ДСОПЛ</a:t>
            </a:r>
            <a:r>
              <a:rPr lang="bg-BG" sz="3200" b="1" dirty="0" smtClean="0"/>
              <a:t>:</a:t>
            </a:r>
          </a:p>
          <a:p>
            <a:pPr algn="ctr"/>
            <a:endParaRPr lang="bg-BG" sz="3200" b="1" dirty="0" smtClean="0"/>
          </a:p>
          <a:p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Направи дарение </a:t>
            </a:r>
          </a:p>
          <a:p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Плати данъци</a:t>
            </a:r>
          </a:p>
          <a:p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Направи отчисления от членският си внос към националната структура на НСОПЛБ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2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2018 година</a:t>
            </a:r>
            <a:br>
              <a:rPr lang="bg-BG" b="1" dirty="0" smtClean="0">
                <a:solidFill>
                  <a:srgbClr val="FF0000"/>
                </a:solidFill>
              </a:rPr>
            </a:br>
            <a:r>
              <a:rPr lang="bg-BG" b="1" dirty="0" smtClean="0">
                <a:solidFill>
                  <a:srgbClr val="FF0000"/>
                </a:solidFill>
              </a:rPr>
              <a:t>Годината на протестите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170664"/>
            <a:ext cx="2088232" cy="3922632"/>
          </a:xfrm>
        </p:spPr>
      </p:pic>
    </p:spTree>
    <p:extLst>
      <p:ext uri="{BB962C8B-B14F-4D97-AF65-F5344CB8AC3E}">
        <p14:creationId xmlns:p14="http://schemas.microsoft.com/office/powerpoint/2010/main" val="262835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solidFill>
                  <a:schemeClr val="tx1"/>
                </a:solidFill>
              </a:rPr>
              <a:t>Общо събрание на ДСОПЛ</a:t>
            </a:r>
            <a:br>
              <a:rPr lang="bg-BG" dirty="0" smtClean="0">
                <a:solidFill>
                  <a:schemeClr val="tx1"/>
                </a:solidFill>
              </a:rPr>
            </a:br>
            <a:r>
              <a:rPr lang="bg-BG" dirty="0" smtClean="0">
                <a:solidFill>
                  <a:schemeClr val="tx1"/>
                </a:solidFill>
              </a:rPr>
              <a:t>25 януари 2018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4608512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bg-BG" dirty="0" smtClean="0"/>
              <a:t>                        </a:t>
            </a:r>
            <a:r>
              <a:rPr lang="bg-BG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Дневен </a:t>
            </a:r>
            <a:r>
              <a:rPr lang="bg-BG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ред: 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bg-BG" dirty="0"/>
              <a:t/>
            </a:r>
            <a:br>
              <a:rPr lang="bg-BG" dirty="0"/>
            </a:br>
            <a:r>
              <a:rPr lang="bg-BG" dirty="0"/>
              <a:t>1. Избор на делегати за общото Отчетно-изборното събрание на СЛК на БЛС</a:t>
            </a:r>
            <a:br>
              <a:rPr lang="bg-BG" dirty="0"/>
            </a:br>
            <a:r>
              <a:rPr lang="bg-BG" dirty="0"/>
              <a:t>2. Обсъждане и приемане на мерки и действия за противодействие на влошените ни условия за работа: </a:t>
            </a:r>
            <a:br>
              <a:rPr lang="bg-BG" dirty="0"/>
            </a:br>
            <a:r>
              <a:rPr lang="bg-BG" b="1" dirty="0">
                <a:solidFill>
                  <a:schemeClr val="tx1"/>
                </a:solidFill>
              </a:rPr>
              <a:t>- Липсата на остойностяване на лекарският труд в ПИМП</a:t>
            </a:r>
            <a:br>
              <a:rPr lang="bg-BG" b="1" dirty="0">
                <a:solidFill>
                  <a:schemeClr val="tx1"/>
                </a:solidFill>
              </a:rPr>
            </a:br>
            <a:r>
              <a:rPr lang="bg-BG" b="1" dirty="0">
                <a:solidFill>
                  <a:schemeClr val="tx1"/>
                </a:solidFill>
              </a:rPr>
              <a:t>- Фиксираната и непроменена с години размер на Потребителска такса</a:t>
            </a:r>
            <a:br>
              <a:rPr lang="bg-BG" b="1" dirty="0">
                <a:solidFill>
                  <a:schemeClr val="tx1"/>
                </a:solidFill>
              </a:rPr>
            </a:br>
            <a:r>
              <a:rPr lang="bg-BG" b="1" dirty="0">
                <a:solidFill>
                  <a:schemeClr val="tx1"/>
                </a:solidFill>
              </a:rPr>
              <a:t>- Неизплатените ни за над 3 месеца суми по чл. 37</a:t>
            </a:r>
            <a:br>
              <a:rPr lang="bg-BG" b="1" dirty="0">
                <a:solidFill>
                  <a:schemeClr val="tx1"/>
                </a:solidFill>
              </a:rPr>
            </a:br>
            <a:r>
              <a:rPr lang="bg-BG" b="1" dirty="0">
                <a:solidFill>
                  <a:schemeClr val="tx1"/>
                </a:solidFill>
              </a:rPr>
              <a:t>- Растящата административната тежест и въвеждането на отчет с номерата на издадените документи за ПТ по чл.37 и др.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066441"/>
            <a:ext cx="1995621" cy="1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solidFill>
                  <a:schemeClr val="tx1"/>
                </a:solidFill>
              </a:rPr>
              <a:t>Общо събрание на ДСОПЛ</a:t>
            </a:r>
            <a:br>
              <a:rPr lang="bg-BG" dirty="0" smtClean="0">
                <a:solidFill>
                  <a:schemeClr val="tx1"/>
                </a:solidFill>
              </a:rPr>
            </a:br>
            <a:r>
              <a:rPr lang="bg-BG" dirty="0" smtClean="0">
                <a:solidFill>
                  <a:schemeClr val="tx1"/>
                </a:solidFill>
              </a:rPr>
              <a:t>25 януари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43924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КПЕ Чл</a:t>
            </a:r>
            <a:r>
              <a:rPr lang="ru-RU" b="1" dirty="0">
                <a:solidFill>
                  <a:srgbClr val="FF0000"/>
                </a:solidFill>
              </a:rPr>
              <a:t>. 62. (1) </a:t>
            </a:r>
            <a:r>
              <a:rPr lang="ru-RU" b="1" dirty="0" err="1">
                <a:solidFill>
                  <a:srgbClr val="FF0000"/>
                </a:solidFill>
              </a:rPr>
              <a:t>Обществото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дължи</a:t>
            </a:r>
            <a:r>
              <a:rPr lang="ru-RU" b="1" dirty="0">
                <a:solidFill>
                  <a:srgbClr val="FF0000"/>
                </a:solidFill>
              </a:rPr>
              <a:t> на лекаря уважение, добра </a:t>
            </a:r>
            <a:r>
              <a:rPr lang="ru-RU" b="1" dirty="0" err="1">
                <a:solidFill>
                  <a:srgbClr val="FF0000"/>
                </a:solidFill>
              </a:rPr>
              <a:t>материална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осигуреност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опазване</a:t>
            </a:r>
            <a:r>
              <a:rPr lang="ru-RU" b="1" dirty="0">
                <a:solidFill>
                  <a:srgbClr val="FF0000"/>
                </a:solidFill>
              </a:rPr>
              <a:t> на </a:t>
            </a:r>
            <a:r>
              <a:rPr lang="ru-RU" b="1" dirty="0" err="1">
                <a:solidFill>
                  <a:srgbClr val="FF0000"/>
                </a:solidFill>
              </a:rPr>
              <a:t>достойнството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му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Но </a:t>
            </a:r>
            <a:r>
              <a:rPr lang="ru-RU" dirty="0" err="1"/>
              <a:t>обществото</a:t>
            </a:r>
            <a:r>
              <a:rPr lang="ru-RU" dirty="0"/>
              <a:t>, </a:t>
            </a:r>
            <a:r>
              <a:rPr lang="ru-RU" dirty="0" err="1"/>
              <a:t>медии</a:t>
            </a:r>
            <a:r>
              <a:rPr lang="ru-RU" dirty="0"/>
              <a:t> и </a:t>
            </a:r>
            <a:r>
              <a:rPr lang="ru-RU" dirty="0" err="1"/>
              <a:t>институциите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води тенденциозна политика </a:t>
            </a:r>
            <a:r>
              <a:rPr lang="ru-RU" dirty="0" smtClean="0"/>
              <a:t>за </a:t>
            </a:r>
            <a:r>
              <a:rPr lang="ru-RU" dirty="0" err="1" smtClean="0"/>
              <a:t>уронване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достойнството</a:t>
            </a:r>
            <a:r>
              <a:rPr lang="ru-RU" dirty="0"/>
              <a:t> на </a:t>
            </a:r>
            <a:r>
              <a:rPr lang="ru-RU" dirty="0" err="1"/>
              <a:t>гилдията</a:t>
            </a:r>
            <a:r>
              <a:rPr lang="ru-RU" dirty="0"/>
              <a:t> 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последни</a:t>
            </a:r>
            <a:r>
              <a:rPr lang="ru-RU" dirty="0"/>
              <a:t> </a:t>
            </a:r>
            <a:r>
              <a:rPr lang="ru-RU" dirty="0" err="1"/>
              <a:t>примери</a:t>
            </a:r>
            <a:r>
              <a:rPr lang="ru-RU" dirty="0"/>
              <a:t> за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да </a:t>
            </a:r>
            <a:r>
              <a:rPr lang="ru-RU" dirty="0" err="1"/>
              <a:t>биваме</a:t>
            </a:r>
            <a:r>
              <a:rPr lang="ru-RU" dirty="0"/>
              <a:t> </a:t>
            </a:r>
            <a:r>
              <a:rPr lang="ru-RU" dirty="0" err="1"/>
              <a:t>наричани</a:t>
            </a:r>
            <a:r>
              <a:rPr lang="ru-RU" dirty="0"/>
              <a:t> публично „</a:t>
            </a:r>
            <a:r>
              <a:rPr lang="ru-RU" dirty="0" err="1"/>
              <a:t>крадци</a:t>
            </a:r>
            <a:r>
              <a:rPr lang="ru-RU" dirty="0"/>
              <a:t>“ от </a:t>
            </a:r>
            <a:r>
              <a:rPr lang="ru-RU" dirty="0" err="1"/>
              <a:t>министъра</a:t>
            </a:r>
            <a:r>
              <a:rPr lang="ru-RU" dirty="0"/>
              <a:t> на </a:t>
            </a:r>
            <a:r>
              <a:rPr lang="ru-RU" dirty="0" err="1" smtClean="0"/>
              <a:t>финансите</a:t>
            </a:r>
            <a:r>
              <a:rPr lang="ru-RU" dirty="0" smtClean="0"/>
              <a:t> </a:t>
            </a:r>
            <a:r>
              <a:rPr lang="ru-RU" dirty="0" err="1" smtClean="0"/>
              <a:t>Горанов</a:t>
            </a:r>
            <a:r>
              <a:rPr lang="ru-RU" dirty="0" smtClean="0"/>
              <a:t> </a:t>
            </a:r>
            <a:r>
              <a:rPr lang="ru-RU" dirty="0"/>
              <a:t>и „</a:t>
            </a:r>
            <a:r>
              <a:rPr lang="ru-RU" dirty="0" err="1"/>
              <a:t>диспечери</a:t>
            </a:r>
            <a:r>
              <a:rPr lang="ru-RU" dirty="0"/>
              <a:t>“ от д-р </a:t>
            </a:r>
            <a:r>
              <a:rPr lang="ru-RU" dirty="0" err="1"/>
              <a:t>Плочев</a:t>
            </a:r>
            <a:r>
              <a:rPr lang="ru-RU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solidFill>
                  <a:schemeClr val="tx1"/>
                </a:solidFill>
              </a:rPr>
              <a:t>Общо събрание на ДСОПЛ</a:t>
            </a:r>
            <a:br>
              <a:rPr lang="bg-BG" dirty="0" smtClean="0">
                <a:solidFill>
                  <a:schemeClr val="tx1"/>
                </a:solidFill>
              </a:rPr>
            </a:br>
            <a:r>
              <a:rPr lang="bg-BG" dirty="0" smtClean="0">
                <a:solidFill>
                  <a:schemeClr val="tx1"/>
                </a:solidFill>
              </a:rPr>
              <a:t>25 януари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844824"/>
            <a:ext cx="7704972" cy="5112568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ru-RU" b="1" dirty="0" err="1" smtClean="0">
                <a:solidFill>
                  <a:srgbClr val="FF0000"/>
                </a:solidFill>
              </a:rPr>
              <a:t>Решихме</a:t>
            </a:r>
            <a:r>
              <a:rPr lang="ru-RU" b="1" dirty="0" smtClean="0">
                <a:solidFill>
                  <a:srgbClr val="FF0000"/>
                </a:solidFill>
              </a:rPr>
              <a:t> единодушно / кворум 51 души/:</a:t>
            </a:r>
          </a:p>
          <a:p>
            <a:pPr marL="68580" indent="0">
              <a:buNone/>
            </a:pPr>
            <a:r>
              <a:rPr lang="ru-RU" dirty="0" smtClean="0"/>
              <a:t>1.Да се </a:t>
            </a:r>
            <a:r>
              <a:rPr lang="ru-RU" dirty="0" err="1" smtClean="0"/>
              <a:t>въведе</a:t>
            </a:r>
            <a:r>
              <a:rPr lang="ru-RU" dirty="0" smtClean="0"/>
              <a:t> 1% от мин . </a:t>
            </a:r>
            <a:r>
              <a:rPr lang="ru-RU" dirty="0" err="1" smtClean="0"/>
              <a:t>работна</a:t>
            </a:r>
            <a:r>
              <a:rPr lang="ru-RU" dirty="0" smtClean="0"/>
              <a:t> заплата за ПТ, без да </a:t>
            </a:r>
            <a:r>
              <a:rPr lang="ru-RU" dirty="0" err="1" smtClean="0"/>
              <a:t>има</a:t>
            </a:r>
            <a:r>
              <a:rPr lang="ru-RU" dirty="0" smtClean="0"/>
              <a:t> </a:t>
            </a:r>
            <a:r>
              <a:rPr lang="ru-RU" dirty="0" err="1" smtClean="0"/>
              <a:t>освободени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r>
              <a:rPr lang="ru-RU" dirty="0"/>
              <a:t>2</a:t>
            </a:r>
            <a:r>
              <a:rPr lang="ru-RU" dirty="0" smtClean="0"/>
              <a:t>. Да се </a:t>
            </a:r>
            <a:r>
              <a:rPr lang="ru-RU" dirty="0" err="1" smtClean="0"/>
              <a:t>инициира</a:t>
            </a:r>
            <a:r>
              <a:rPr lang="ru-RU" dirty="0" smtClean="0"/>
              <a:t> </a:t>
            </a:r>
            <a:r>
              <a:rPr lang="ru-RU" dirty="0" err="1" smtClean="0"/>
              <a:t>законодателна</a:t>
            </a:r>
            <a:r>
              <a:rPr lang="ru-RU" dirty="0" smtClean="0"/>
              <a:t> </a:t>
            </a:r>
            <a:r>
              <a:rPr lang="ru-RU" dirty="0" err="1" smtClean="0"/>
              <a:t>промяна</a:t>
            </a:r>
            <a:r>
              <a:rPr lang="ru-RU" dirty="0" smtClean="0"/>
              <a:t> с </a:t>
            </a:r>
            <a:r>
              <a:rPr lang="ru-RU" dirty="0" err="1" smtClean="0"/>
              <a:t>премахване</a:t>
            </a:r>
            <a:r>
              <a:rPr lang="ru-RU" dirty="0" smtClean="0"/>
              <a:t> на </a:t>
            </a:r>
            <a:r>
              <a:rPr lang="ru-RU" dirty="0" err="1" smtClean="0"/>
              <a:t>отчетите</a:t>
            </a:r>
            <a:r>
              <a:rPr lang="ru-RU" dirty="0" smtClean="0"/>
              <a:t> с </a:t>
            </a:r>
            <a:r>
              <a:rPr lang="ru-RU" dirty="0" err="1" smtClean="0"/>
              <a:t>касовите</a:t>
            </a:r>
            <a:r>
              <a:rPr lang="ru-RU" dirty="0" smtClean="0"/>
              <a:t> </a:t>
            </a:r>
            <a:r>
              <a:rPr lang="ru-RU" dirty="0" err="1" smtClean="0"/>
              <a:t>бележки</a:t>
            </a:r>
            <a:r>
              <a:rPr lang="ru-RU" dirty="0" smtClean="0"/>
              <a:t> по чл.37</a:t>
            </a:r>
          </a:p>
          <a:p>
            <a:pPr marL="68580" indent="0">
              <a:buNone/>
            </a:pPr>
            <a:r>
              <a:rPr lang="ru-RU" b="1" dirty="0"/>
              <a:t>Н</a:t>
            </a:r>
            <a:r>
              <a:rPr lang="ru-RU" b="1" dirty="0" smtClean="0"/>
              <a:t>е </a:t>
            </a:r>
            <a:r>
              <a:rPr lang="ru-RU" b="1" dirty="0" err="1"/>
              <a:t>приехме</a:t>
            </a:r>
            <a:r>
              <a:rPr lang="ru-RU" b="1" dirty="0"/>
              <a:t> </a:t>
            </a:r>
            <a:r>
              <a:rPr lang="ru-RU" dirty="0"/>
              <a:t>предложение за форма на протест чрез </a:t>
            </a:r>
            <a:r>
              <a:rPr lang="ru-RU" dirty="0" err="1"/>
              <a:t>колективно</a:t>
            </a:r>
            <a:r>
              <a:rPr lang="ru-RU" dirty="0"/>
              <a:t> </a:t>
            </a:r>
            <a:r>
              <a:rPr lang="ru-RU" dirty="0" err="1"/>
              <a:t>предизвестие</a:t>
            </a:r>
            <a:r>
              <a:rPr lang="ru-RU" dirty="0"/>
              <a:t> за </a:t>
            </a:r>
            <a:r>
              <a:rPr lang="ru-RU" dirty="0" err="1"/>
              <a:t>прекраняване</a:t>
            </a:r>
            <a:r>
              <a:rPr lang="ru-RU" dirty="0"/>
              <a:t> на договорите с </a:t>
            </a:r>
            <a:r>
              <a:rPr lang="ru-RU" dirty="0" smtClean="0"/>
              <a:t>фонда</a:t>
            </a:r>
          </a:p>
          <a:p>
            <a:pPr marL="68580" indent="0">
              <a:buNone/>
            </a:pPr>
            <a:r>
              <a:rPr lang="ru-RU" b="1" dirty="0" err="1"/>
              <a:t>П</a:t>
            </a:r>
            <a:r>
              <a:rPr lang="ru-RU" b="1" dirty="0" err="1" smtClean="0"/>
              <a:t>риехме</a:t>
            </a:r>
            <a:r>
              <a:rPr lang="ru-RU" b="1" dirty="0" smtClean="0"/>
              <a:t> </a:t>
            </a:r>
            <a:r>
              <a:rPr lang="ru-RU" dirty="0" err="1" smtClean="0"/>
              <a:t>провеждане</a:t>
            </a:r>
            <a:r>
              <a:rPr lang="ru-RU" dirty="0" smtClean="0"/>
              <a:t> на </a:t>
            </a:r>
            <a:r>
              <a:rPr lang="ru-RU" dirty="0" err="1" smtClean="0"/>
              <a:t>ефективен</a:t>
            </a:r>
            <a:r>
              <a:rPr lang="ru-RU" dirty="0" smtClean="0"/>
              <a:t> протест пред МЗ на 1 март / 10 гласа  за, 4 </a:t>
            </a:r>
            <a:r>
              <a:rPr lang="ru-RU" dirty="0" err="1" smtClean="0"/>
              <a:t>въздържали</a:t>
            </a:r>
            <a:r>
              <a:rPr lang="ru-RU" dirty="0" smtClean="0"/>
              <a:t> се и 37 против, </a:t>
            </a:r>
            <a:r>
              <a:rPr lang="ru-RU" dirty="0" err="1" smtClean="0"/>
              <a:t>корегирана</a:t>
            </a:r>
            <a:r>
              <a:rPr lang="ru-RU" dirty="0" smtClean="0"/>
              <a:t> </a:t>
            </a:r>
            <a:r>
              <a:rPr lang="ru-RU" dirty="0" err="1" smtClean="0"/>
              <a:t>поради</a:t>
            </a:r>
            <a:r>
              <a:rPr lang="ru-RU" dirty="0" smtClean="0"/>
              <a:t> </a:t>
            </a:r>
            <a:r>
              <a:rPr lang="ru-RU" dirty="0" err="1" smtClean="0"/>
              <a:t>техническа</a:t>
            </a:r>
            <a:r>
              <a:rPr lang="ru-RU" dirty="0" smtClean="0"/>
              <a:t> грешка на секретаря  на: </a:t>
            </a:r>
            <a:r>
              <a:rPr lang="ru-RU" b="1" dirty="0" smtClean="0"/>
              <a:t>11 </a:t>
            </a:r>
            <a:r>
              <a:rPr lang="ru-RU" b="1" dirty="0"/>
              <a:t>„За“, 5 „</a:t>
            </a:r>
            <a:r>
              <a:rPr lang="ru-RU" b="1" dirty="0" err="1"/>
              <a:t>Въздържали</a:t>
            </a:r>
            <a:r>
              <a:rPr lang="ru-RU" b="1" dirty="0"/>
              <a:t> се“, 10 „Против“ при </a:t>
            </a:r>
            <a:r>
              <a:rPr lang="ru-RU" b="1" dirty="0" err="1"/>
              <a:t>общо</a:t>
            </a:r>
            <a:r>
              <a:rPr lang="ru-RU" b="1" dirty="0"/>
              <a:t> </a:t>
            </a:r>
            <a:r>
              <a:rPr lang="ru-RU" b="1" dirty="0" err="1"/>
              <a:t>регистрирани</a:t>
            </a:r>
            <a:r>
              <a:rPr lang="ru-RU" b="1" dirty="0"/>
              <a:t> на ОС </a:t>
            </a:r>
            <a:r>
              <a:rPr lang="ru-RU" b="1" dirty="0" err="1"/>
              <a:t>членове</a:t>
            </a:r>
            <a:r>
              <a:rPr lang="ru-RU" b="1" dirty="0"/>
              <a:t> – 51.</a:t>
            </a:r>
            <a:r>
              <a:rPr lang="ru-RU" dirty="0"/>
              <a:t> </a:t>
            </a:r>
          </a:p>
          <a:p>
            <a:pPr marL="68580" indent="0">
              <a:buNone/>
            </a:pPr>
            <a:r>
              <a:rPr lang="ru-RU" dirty="0" smtClean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747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488832" cy="5472608"/>
          </a:xfrm>
        </p:spPr>
      </p:pic>
    </p:spTree>
    <p:extLst>
      <p:ext uri="{BB962C8B-B14F-4D97-AF65-F5344CB8AC3E}">
        <p14:creationId xmlns:p14="http://schemas.microsoft.com/office/powerpoint/2010/main" val="38576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</a:rPr>
              <a:t>Напрежението расте…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60" y="2060848"/>
            <a:ext cx="5337803" cy="4041239"/>
          </a:xfrm>
        </p:spPr>
      </p:pic>
    </p:spTree>
    <p:extLst>
      <p:ext uri="{BB962C8B-B14F-4D97-AF65-F5344CB8AC3E}">
        <p14:creationId xmlns:p14="http://schemas.microsoft.com/office/powerpoint/2010/main" val="42649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</a:rPr>
              <a:t>Протест на 1 март 2018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4536504"/>
          </a:xfrm>
        </p:spPr>
        <p:txBody>
          <a:bodyPr>
            <a:normAutofit fontScale="92500" lnSpcReduction="10000"/>
          </a:bodyPr>
          <a:lstStyle/>
          <a:p>
            <a:r>
              <a:rPr lang="bg-BG" dirty="0" err="1" smtClean="0"/>
              <a:t>Ус</a:t>
            </a:r>
            <a:r>
              <a:rPr lang="bg-BG" dirty="0" smtClean="0"/>
              <a:t> на ДСОПЛ започна дейност по  предложението  на ОС за протести пред МЗ  и прие, че  това остава </a:t>
            </a:r>
            <a:r>
              <a:rPr lang="bg-BG" b="1" dirty="0" smtClean="0"/>
              <a:t>единствената алтернатива </a:t>
            </a:r>
            <a:r>
              <a:rPr lang="bg-BG" dirty="0" smtClean="0"/>
              <a:t>на липсата на диалог с институциите по наболелите проблеми в сектора. </a:t>
            </a:r>
          </a:p>
          <a:p>
            <a:r>
              <a:rPr lang="bg-BG" dirty="0" smtClean="0"/>
              <a:t>УС в </a:t>
            </a:r>
            <a:r>
              <a:rPr lang="bg-BG" b="1" dirty="0" smtClean="0"/>
              <a:t>редуциран състав </a:t>
            </a:r>
            <a:r>
              <a:rPr lang="bg-BG" dirty="0" smtClean="0"/>
              <a:t>започна активна подготовка за провеждане на протеста в условия на липса на подкрепа  на  част от УС и КК на ДСОПЛ, както и НСОПЛБ</a:t>
            </a:r>
          </a:p>
          <a:p>
            <a:r>
              <a:rPr lang="bg-BG" dirty="0" smtClean="0"/>
              <a:t>Дни преди протеста </a:t>
            </a:r>
            <a:r>
              <a:rPr lang="bg-BG" b="1" dirty="0" smtClean="0"/>
              <a:t>подадоха оставки </a:t>
            </a:r>
            <a:r>
              <a:rPr lang="bg-BG" dirty="0" smtClean="0"/>
              <a:t>от УС д-р </a:t>
            </a:r>
            <a:r>
              <a:rPr lang="bg-BG" dirty="0" err="1" smtClean="0"/>
              <a:t>Самарев</a:t>
            </a:r>
            <a:r>
              <a:rPr lang="bg-BG" dirty="0" smtClean="0"/>
              <a:t> /21 февруари/, като и  и 4 от </a:t>
            </a:r>
            <a:r>
              <a:rPr lang="bg-BG" dirty="0" err="1" smtClean="0"/>
              <a:t>членовене</a:t>
            </a:r>
            <a:r>
              <a:rPr lang="bg-BG" dirty="0" smtClean="0"/>
              <a:t> на КК  /26 февруари/.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Протест на 1 март 2018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824536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ru-RU" dirty="0" smtClean="0"/>
              <a:t>                  </a:t>
            </a:r>
            <a:r>
              <a:rPr lang="ru-RU" dirty="0" err="1" smtClean="0"/>
              <a:t>Нашите</a:t>
            </a:r>
            <a:r>
              <a:rPr lang="ru-RU" dirty="0" smtClean="0"/>
              <a:t> </a:t>
            </a:r>
            <a:r>
              <a:rPr lang="ru-RU" dirty="0" err="1"/>
              <a:t>основни</a:t>
            </a:r>
            <a:r>
              <a:rPr lang="ru-RU" dirty="0"/>
              <a:t> </a:t>
            </a:r>
            <a:r>
              <a:rPr lang="ru-RU" dirty="0" smtClean="0"/>
              <a:t>искания:</a:t>
            </a:r>
            <a:endParaRPr lang="ru-RU" dirty="0"/>
          </a:p>
          <a:p>
            <a:r>
              <a:rPr lang="ru-RU" dirty="0"/>
              <a:t>-	</a:t>
            </a:r>
            <a:r>
              <a:rPr lang="ru-RU" b="1" dirty="0" err="1"/>
              <a:t>Намаляване</a:t>
            </a:r>
            <a:r>
              <a:rPr lang="ru-RU" b="1" dirty="0"/>
              <a:t>  на  </a:t>
            </a:r>
            <a:r>
              <a:rPr lang="ru-RU" b="1" dirty="0" err="1"/>
              <a:t>административните</a:t>
            </a:r>
            <a:r>
              <a:rPr lang="ru-RU" b="1" dirty="0"/>
              <a:t> и </a:t>
            </a:r>
            <a:r>
              <a:rPr lang="ru-RU" b="1" dirty="0" err="1"/>
              <a:t>прекратяване</a:t>
            </a:r>
            <a:r>
              <a:rPr lang="ru-RU" b="1" dirty="0"/>
              <a:t> на </a:t>
            </a:r>
            <a:r>
              <a:rPr lang="ru-RU" b="1" dirty="0" err="1"/>
              <a:t>социалните</a:t>
            </a:r>
            <a:r>
              <a:rPr lang="ru-RU" b="1" dirty="0"/>
              <a:t> ни </a:t>
            </a:r>
            <a:r>
              <a:rPr lang="ru-RU" b="1" dirty="0" err="1"/>
              <a:t>дейности</a:t>
            </a:r>
            <a:r>
              <a:rPr lang="ru-RU" b="1" dirty="0"/>
              <a:t>.</a:t>
            </a:r>
          </a:p>
          <a:p>
            <a:r>
              <a:rPr lang="ru-RU" b="1" dirty="0"/>
              <a:t>-	</a:t>
            </a:r>
            <a:r>
              <a:rPr lang="ru-RU" b="1" dirty="0" err="1"/>
              <a:t>Недопускане</a:t>
            </a:r>
            <a:r>
              <a:rPr lang="ru-RU" b="1" dirty="0"/>
              <a:t> на </a:t>
            </a:r>
            <a:r>
              <a:rPr lang="ru-RU" b="1" dirty="0" err="1"/>
              <a:t>включването</a:t>
            </a:r>
            <a:r>
              <a:rPr lang="ru-RU" b="1" dirty="0"/>
              <a:t> на </a:t>
            </a:r>
            <a:r>
              <a:rPr lang="ru-RU" b="1" dirty="0" err="1"/>
              <a:t>медицинските</a:t>
            </a:r>
            <a:r>
              <a:rPr lang="ru-RU" b="1" dirty="0"/>
              <a:t> (</a:t>
            </a:r>
            <a:r>
              <a:rPr lang="ru-RU" b="1" dirty="0" err="1"/>
              <a:t>извинителните</a:t>
            </a:r>
            <a:r>
              <a:rPr lang="ru-RU" b="1" dirty="0"/>
              <a:t>) </a:t>
            </a:r>
            <a:r>
              <a:rPr lang="ru-RU" b="1" dirty="0" err="1"/>
              <a:t>бележки</a:t>
            </a:r>
            <a:r>
              <a:rPr lang="ru-RU" b="1" dirty="0"/>
              <a:t> в </a:t>
            </a:r>
            <a:r>
              <a:rPr lang="ru-RU" b="1" dirty="0" err="1"/>
              <a:t>основния</a:t>
            </a:r>
            <a:r>
              <a:rPr lang="ru-RU" b="1" dirty="0"/>
              <a:t> пакет </a:t>
            </a:r>
            <a:r>
              <a:rPr lang="ru-RU" b="1" dirty="0" err="1"/>
              <a:t>дейности</a:t>
            </a:r>
            <a:r>
              <a:rPr lang="ru-RU" b="1" dirty="0"/>
              <a:t> </a:t>
            </a:r>
            <a:r>
              <a:rPr lang="ru-RU" b="1" dirty="0" err="1"/>
              <a:t>гарантиран</a:t>
            </a:r>
            <a:r>
              <a:rPr lang="ru-RU" b="1" dirty="0"/>
              <a:t> от бюджета на </a:t>
            </a:r>
            <a:r>
              <a:rPr lang="ru-RU" b="1" dirty="0" smtClean="0"/>
              <a:t>НЗОК.</a:t>
            </a:r>
            <a:endParaRPr lang="ru-RU" b="1" dirty="0"/>
          </a:p>
          <a:p>
            <a:r>
              <a:rPr lang="ru-RU" b="1" dirty="0"/>
              <a:t>-	</a:t>
            </a:r>
            <a:r>
              <a:rPr lang="ru-RU" b="1" dirty="0" err="1"/>
              <a:t>Иницииране</a:t>
            </a:r>
            <a:r>
              <a:rPr lang="ru-RU" b="1" dirty="0"/>
              <a:t> на </a:t>
            </a:r>
            <a:r>
              <a:rPr lang="ru-RU" b="1" dirty="0" err="1"/>
              <a:t>законодателна</a:t>
            </a:r>
            <a:r>
              <a:rPr lang="ru-RU" b="1" dirty="0"/>
              <a:t> </a:t>
            </a:r>
            <a:r>
              <a:rPr lang="ru-RU" b="1" dirty="0" err="1"/>
              <a:t>промяна</a:t>
            </a:r>
            <a:r>
              <a:rPr lang="ru-RU" b="1" dirty="0"/>
              <a:t> за </a:t>
            </a:r>
            <a:r>
              <a:rPr lang="ru-RU" b="1" dirty="0" err="1"/>
              <a:t>отпадане</a:t>
            </a:r>
            <a:r>
              <a:rPr lang="ru-RU" b="1" dirty="0"/>
              <a:t> на </a:t>
            </a:r>
            <a:r>
              <a:rPr lang="ru-RU" b="1" dirty="0" err="1"/>
              <a:t>отчетите</a:t>
            </a:r>
            <a:r>
              <a:rPr lang="ru-RU" b="1" dirty="0"/>
              <a:t> с </a:t>
            </a:r>
            <a:r>
              <a:rPr lang="ru-RU" b="1" dirty="0" err="1"/>
              <a:t>описите</a:t>
            </a:r>
            <a:r>
              <a:rPr lang="ru-RU" b="1" dirty="0"/>
              <a:t> на </a:t>
            </a:r>
            <a:r>
              <a:rPr lang="ru-RU" b="1" dirty="0" err="1"/>
              <a:t>касовите</a:t>
            </a:r>
            <a:r>
              <a:rPr lang="ru-RU" b="1" dirty="0"/>
              <a:t> </a:t>
            </a:r>
            <a:r>
              <a:rPr lang="ru-RU" b="1" dirty="0" err="1"/>
              <a:t>бележки</a:t>
            </a:r>
            <a:r>
              <a:rPr lang="ru-RU" b="1" dirty="0"/>
              <a:t> по чл.37.</a:t>
            </a:r>
          </a:p>
          <a:p>
            <a:r>
              <a:rPr lang="ru-RU" b="1" dirty="0"/>
              <a:t>-	</a:t>
            </a:r>
            <a:r>
              <a:rPr lang="ru-RU" b="1" dirty="0" err="1"/>
              <a:t>Всички</a:t>
            </a:r>
            <a:r>
              <a:rPr lang="ru-RU" b="1" dirty="0"/>
              <a:t> </a:t>
            </a:r>
            <a:r>
              <a:rPr lang="ru-RU" b="1" dirty="0" err="1"/>
              <a:t>групи</a:t>
            </a:r>
            <a:r>
              <a:rPr lang="ru-RU" b="1" dirty="0"/>
              <a:t> лица </a:t>
            </a:r>
            <a:r>
              <a:rPr lang="ru-RU" b="1" dirty="0" err="1"/>
              <a:t>освободени</a:t>
            </a:r>
            <a:r>
              <a:rPr lang="ru-RU" b="1" dirty="0"/>
              <a:t> от </a:t>
            </a:r>
            <a:r>
              <a:rPr lang="ru-RU" b="1" dirty="0" err="1"/>
              <a:t>потребителка</a:t>
            </a:r>
            <a:r>
              <a:rPr lang="ru-RU" b="1" dirty="0"/>
              <a:t> такса лица да </a:t>
            </a:r>
            <a:r>
              <a:rPr lang="ru-RU" b="1" dirty="0" err="1"/>
              <a:t>заплащат</a:t>
            </a:r>
            <a:r>
              <a:rPr lang="ru-RU" b="1" dirty="0"/>
              <a:t> </a:t>
            </a:r>
            <a:r>
              <a:rPr lang="ru-RU" b="1" dirty="0" err="1"/>
              <a:t>пълния</a:t>
            </a:r>
            <a:r>
              <a:rPr lang="ru-RU" b="1" dirty="0"/>
              <a:t> размер на ПТ, а </a:t>
            </a:r>
            <a:r>
              <a:rPr lang="ru-RU" b="1" dirty="0" err="1"/>
              <a:t>сумите</a:t>
            </a:r>
            <a:r>
              <a:rPr lang="ru-RU" b="1" dirty="0"/>
              <a:t> да им </a:t>
            </a:r>
            <a:r>
              <a:rPr lang="ru-RU" b="1" dirty="0" err="1"/>
              <a:t>бъдат</a:t>
            </a:r>
            <a:r>
              <a:rPr lang="ru-RU" b="1" dirty="0"/>
              <a:t> </a:t>
            </a:r>
            <a:r>
              <a:rPr lang="ru-RU" b="1" dirty="0" err="1"/>
              <a:t>реинбурсирани</a:t>
            </a:r>
            <a:r>
              <a:rPr lang="ru-RU" b="1" dirty="0"/>
              <a:t> от </a:t>
            </a:r>
            <a:r>
              <a:rPr lang="ru-RU" b="1" dirty="0" err="1"/>
              <a:t>съответните</a:t>
            </a:r>
            <a:r>
              <a:rPr lang="ru-RU" b="1" dirty="0"/>
              <a:t>  институции.</a:t>
            </a:r>
          </a:p>
          <a:p>
            <a:r>
              <a:rPr lang="ru-RU" b="1" dirty="0"/>
              <a:t>-	</a:t>
            </a:r>
            <a:r>
              <a:rPr lang="ru-RU" b="1" dirty="0" err="1"/>
              <a:t>Заплащане</a:t>
            </a:r>
            <a:r>
              <a:rPr lang="ru-RU" b="1" dirty="0"/>
              <a:t> при всяко посещение при лекаря  на </a:t>
            </a:r>
            <a:r>
              <a:rPr lang="ru-RU" b="1" dirty="0" err="1"/>
              <a:t>реалния</a:t>
            </a:r>
            <a:r>
              <a:rPr lang="ru-RU" b="1" dirty="0"/>
              <a:t> размер на </a:t>
            </a:r>
            <a:r>
              <a:rPr lang="ru-RU" b="1" dirty="0" err="1"/>
              <a:t>потребителската</a:t>
            </a:r>
            <a:r>
              <a:rPr lang="ru-RU" b="1" dirty="0"/>
              <a:t> такса в размер на  1% от МРЗ (</a:t>
            </a:r>
            <a:r>
              <a:rPr lang="ru-RU" b="1" dirty="0" err="1"/>
              <a:t>минимална</a:t>
            </a:r>
            <a:r>
              <a:rPr lang="ru-RU" b="1" dirty="0"/>
              <a:t> </a:t>
            </a:r>
            <a:r>
              <a:rPr lang="ru-RU" b="1" dirty="0" err="1"/>
              <a:t>работна</a:t>
            </a:r>
            <a:r>
              <a:rPr lang="ru-RU" b="1" dirty="0"/>
              <a:t> заплата).</a:t>
            </a:r>
          </a:p>
          <a:p>
            <a:endParaRPr lang="ru-RU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54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200800" cy="5400599"/>
          </a:xfrm>
        </p:spPr>
      </p:pic>
      <p:sp>
        <p:nvSpPr>
          <p:cNvPr id="2" name="Текстово поле 1"/>
          <p:cNvSpPr txBox="1"/>
          <p:nvPr/>
        </p:nvSpPr>
        <p:spPr>
          <a:xfrm>
            <a:off x="1331640" y="2708920"/>
            <a:ext cx="5788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</a:rPr>
              <a:t>НЕКА НИ ВИДЯТ, ЗА ДА НИ ЧУЯТ</a:t>
            </a:r>
            <a:r>
              <a:rPr lang="bg-BG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424936" cy="5688632"/>
          </a:xfrm>
        </p:spPr>
        <p:txBody>
          <a:bodyPr>
            <a:normAutofit fontScale="92500" lnSpcReduction="10000"/>
          </a:bodyPr>
          <a:lstStyle/>
          <a:p>
            <a:pPr marL="68580" lvl="0" indent="0">
              <a:buNone/>
            </a:pPr>
            <a:r>
              <a:rPr lang="bg-BG" b="1" u="sng" dirty="0"/>
              <a:t>Предаване на документите и материални активи </a:t>
            </a:r>
            <a:endParaRPr lang="bg-BG" b="1" u="sng" dirty="0" smtClean="0"/>
          </a:p>
          <a:p>
            <a:pPr lvl="0"/>
            <a:endParaRPr lang="en-US" dirty="0"/>
          </a:p>
          <a:p>
            <a:r>
              <a:rPr lang="bg-BG" dirty="0"/>
              <a:t>Д-р Василев отказва под различни предлози да предаде счетоводната документация на новото управление на ДСОПЛ след </a:t>
            </a:r>
            <a:r>
              <a:rPr lang="bg-BG" b="1" dirty="0">
                <a:solidFill>
                  <a:srgbClr val="FF0000"/>
                </a:solidFill>
              </a:rPr>
              <a:t>съдебната регистрация на 13 Октомври 2016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bg-BG" dirty="0"/>
              <a:t>С решение на УС му е отправена </a:t>
            </a:r>
            <a:r>
              <a:rPr lang="bg-BG" b="1" dirty="0"/>
              <a:t>нотариално покана</a:t>
            </a:r>
            <a:r>
              <a:rPr lang="bg-BG" dirty="0"/>
              <a:t> след което документацията на дружеството е предадена с протокол пред нотариус на  </a:t>
            </a:r>
            <a:r>
              <a:rPr lang="bg-BG" b="1" dirty="0"/>
              <a:t>14 ноември 2016 </a:t>
            </a:r>
            <a:r>
              <a:rPr lang="bg-BG" dirty="0"/>
              <a:t>или 1 месец след съдебното </a:t>
            </a:r>
            <a:r>
              <a:rPr lang="bg-BG" dirty="0" smtClean="0"/>
              <a:t>решение и 5.5 месеца след проведеното  изборно събрание. /28 май/</a:t>
            </a:r>
          </a:p>
          <a:p>
            <a:r>
              <a:rPr lang="bg-BG" dirty="0" smtClean="0"/>
              <a:t>Предадени </a:t>
            </a:r>
            <a:r>
              <a:rPr lang="bg-BG" dirty="0"/>
              <a:t>са </a:t>
            </a:r>
            <a:r>
              <a:rPr lang="bg-BG" dirty="0" smtClean="0"/>
              <a:t> </a:t>
            </a:r>
            <a:r>
              <a:rPr lang="bg-BG" dirty="0"/>
              <a:t>3 </a:t>
            </a:r>
            <a:r>
              <a:rPr lang="bg-BG" dirty="0" smtClean="0"/>
              <a:t>бр. печати. По-късно </a:t>
            </a:r>
            <a:r>
              <a:rPr lang="bg-BG" dirty="0"/>
              <a:t>предава и 1 брой бракуван лаптоп и регистъра на дружеството на електронен </a:t>
            </a:r>
            <a:r>
              <a:rPr lang="bg-BG" dirty="0" smtClean="0"/>
              <a:t>носител с 365 члена. </a:t>
            </a:r>
          </a:p>
          <a:p>
            <a:r>
              <a:rPr lang="bg-BG" dirty="0" smtClean="0"/>
              <a:t>Не </a:t>
            </a:r>
            <a:r>
              <a:rPr lang="bg-BG" dirty="0"/>
              <a:t>се осъществява </a:t>
            </a:r>
            <a:r>
              <a:rPr lang="bg-BG" b="1" dirty="0"/>
              <a:t>никаква приемственост</a:t>
            </a:r>
            <a:r>
              <a:rPr lang="bg-BG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rgbClr val="FF0000"/>
                </a:solidFill>
              </a:rPr>
              <a:t>Протест на 1 март 2018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82453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bg-BG" b="1" dirty="0"/>
              <a:t> </a:t>
            </a:r>
            <a:r>
              <a:rPr lang="bg-BG" b="1" dirty="0" smtClean="0"/>
              <a:t>                     Резултатите:</a:t>
            </a:r>
          </a:p>
          <a:p>
            <a:endParaRPr lang="bg-BG" b="1" dirty="0"/>
          </a:p>
          <a:p>
            <a:r>
              <a:rPr lang="bg-BG" b="1" dirty="0" smtClean="0"/>
              <a:t>Бяхме приети и изслушани от зам. министър Бойко Пенков и Ж. Начева</a:t>
            </a:r>
          </a:p>
          <a:p>
            <a:r>
              <a:rPr lang="bg-BG" b="1" dirty="0" smtClean="0"/>
              <a:t>Не бяха включени в пакета извинителните бележки</a:t>
            </a:r>
          </a:p>
          <a:p>
            <a:r>
              <a:rPr lang="bg-BG" b="1" dirty="0" smtClean="0"/>
              <a:t>Получихме мащабна национална  </a:t>
            </a:r>
            <a:r>
              <a:rPr lang="bg-BG" b="1" dirty="0"/>
              <a:t>п</a:t>
            </a:r>
            <a:r>
              <a:rPr lang="bg-BG" b="1" dirty="0" smtClean="0"/>
              <a:t>одкрепа от сродни организации , БЛС и НСОПЛБ /логистична/.</a:t>
            </a:r>
          </a:p>
          <a:p>
            <a:r>
              <a:rPr lang="bg-BG" b="1" dirty="0" smtClean="0"/>
              <a:t>ДСОПЛ показа освен желание и възможности да води ефективни протести!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55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УС на ДСОПЛ прие линия за продължаване на протестите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 smtClean="0"/>
          </a:p>
          <a:p>
            <a:pPr marL="68580" indent="0" algn="ctr">
              <a:buNone/>
            </a:pPr>
            <a:r>
              <a:rPr lang="bg-BG" b="1" dirty="0" smtClean="0"/>
              <a:t>Определихме дата  и започнахме активна подготовка  за нов протест:</a:t>
            </a:r>
          </a:p>
          <a:p>
            <a:r>
              <a:rPr lang="bg-BG" b="1" dirty="0" smtClean="0"/>
              <a:t>23 април 2018г</a:t>
            </a:r>
            <a:r>
              <a:rPr lang="bg-BG" dirty="0" smtClean="0"/>
              <a:t>. </a:t>
            </a:r>
            <a:r>
              <a:rPr lang="bg-BG" dirty="0"/>
              <a:t>п</a:t>
            </a:r>
            <a:r>
              <a:rPr lang="bg-BG" dirty="0" smtClean="0"/>
              <a:t>ред НДК  по време на срещата на министрите на здравеопазването на ЕС в рамките на </a:t>
            </a:r>
            <a:r>
              <a:rPr lang="bg-BG" dirty="0" err="1" smtClean="0"/>
              <a:t>европредседателството</a:t>
            </a:r>
            <a:r>
              <a:rPr lang="bg-BG" dirty="0" smtClean="0"/>
              <a:t> на България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 smtClean="0"/>
              <a:t> </a:t>
            </a:r>
            <a:r>
              <a:rPr lang="bg-BG" b="1" dirty="0" smtClean="0">
                <a:solidFill>
                  <a:srgbClr val="FF0000"/>
                </a:solidFill>
              </a:rPr>
              <a:t>ОИС на СЛК на БЛС </a:t>
            </a:r>
            <a:r>
              <a:rPr lang="bg-BG" b="1" dirty="0" err="1" smtClean="0">
                <a:solidFill>
                  <a:srgbClr val="FF0000"/>
                </a:solidFill>
              </a:rPr>
              <a:t>м.март</a:t>
            </a:r>
            <a:r>
              <a:rPr lang="bg-BG" b="1" dirty="0" smtClean="0">
                <a:solidFill>
                  <a:srgbClr val="FF0000"/>
                </a:solidFill>
              </a:rPr>
              <a:t> 2018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273700"/>
          </a:xfrm>
        </p:spPr>
        <p:txBody>
          <a:bodyPr>
            <a:normAutofit fontScale="92500" lnSpcReduction="10000"/>
          </a:bodyPr>
          <a:lstStyle/>
          <a:p>
            <a:r>
              <a:rPr lang="bg-BG" dirty="0" smtClean="0"/>
              <a:t>В изпълнение на чл. 7 ал.4 ОТ УСТАВА НА </a:t>
            </a:r>
            <a:r>
              <a:rPr lang="bg-BG" dirty="0" err="1" smtClean="0"/>
              <a:t>дсопл</a:t>
            </a:r>
            <a:r>
              <a:rPr lang="bg-BG" dirty="0" smtClean="0"/>
              <a:t> са излъчени кандидатури за участие на членове на Дружеството в изборните органи на БЛС , СЛК на БЛС :</a:t>
            </a:r>
          </a:p>
          <a:p>
            <a:pPr marL="68580" indent="0">
              <a:buNone/>
            </a:pPr>
            <a:r>
              <a:rPr lang="bg-BG" dirty="0" smtClean="0"/>
              <a:t>                      Избрани са:</a:t>
            </a:r>
          </a:p>
          <a:p>
            <a:r>
              <a:rPr lang="bg-BG" dirty="0" smtClean="0"/>
              <a:t>Д-р Георги Миндов , зам. председател на СЛК с ресор ПИМП</a:t>
            </a:r>
          </a:p>
          <a:p>
            <a:r>
              <a:rPr lang="bg-BG" dirty="0" smtClean="0"/>
              <a:t>Д-р Николай Колев, член на УС на СЛК</a:t>
            </a:r>
          </a:p>
          <a:p>
            <a:r>
              <a:rPr lang="bg-BG" dirty="0" smtClean="0"/>
              <a:t>Д-р Диана </a:t>
            </a:r>
            <a:r>
              <a:rPr lang="bg-BG" dirty="0" err="1" smtClean="0"/>
              <a:t>Чинарска</a:t>
            </a:r>
            <a:r>
              <a:rPr lang="bg-BG" dirty="0" smtClean="0"/>
              <a:t>, член на УС на СЛК</a:t>
            </a:r>
          </a:p>
          <a:p>
            <a:r>
              <a:rPr lang="bg-BG" dirty="0" smtClean="0"/>
              <a:t>Д-р </a:t>
            </a:r>
            <a:r>
              <a:rPr lang="bg-BG" dirty="0"/>
              <a:t>Н</a:t>
            </a:r>
            <a:r>
              <a:rPr lang="bg-BG" dirty="0" smtClean="0"/>
              <a:t>иколай </a:t>
            </a:r>
            <a:r>
              <a:rPr lang="bg-BG" dirty="0" err="1" smtClean="0"/>
              <a:t>Брънзалов</a:t>
            </a:r>
            <a:r>
              <a:rPr lang="bg-BG" dirty="0" smtClean="0"/>
              <a:t>, член на УС на СЛК</a:t>
            </a:r>
          </a:p>
          <a:p>
            <a:r>
              <a:rPr lang="bg-BG" dirty="0" smtClean="0"/>
              <a:t>Д-р Гергана Николова, член на УС на СЛК</a:t>
            </a:r>
          </a:p>
          <a:p>
            <a:r>
              <a:rPr lang="bg-BG" dirty="0" smtClean="0"/>
              <a:t>Д-р </a:t>
            </a:r>
            <a:r>
              <a:rPr lang="bg-BG" dirty="0"/>
              <a:t>К</a:t>
            </a:r>
            <a:r>
              <a:rPr lang="bg-BG" dirty="0" smtClean="0"/>
              <a:t>атрин Караджова, член на КК на СЛК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4917" y="260648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Протест: 23 април 2018 НДК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537040"/>
            <a:ext cx="6777037" cy="4242707"/>
          </a:xfrm>
        </p:spPr>
      </p:pic>
    </p:spTree>
    <p:extLst>
      <p:ext uri="{BB962C8B-B14F-4D97-AF65-F5344CB8AC3E}">
        <p14:creationId xmlns:p14="http://schemas.microsoft.com/office/powerpoint/2010/main" val="40640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764704"/>
            <a:ext cx="7344816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4917" y="260648"/>
            <a:ext cx="7024744" cy="1143000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23 април 2018 НДК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Снимка на Георги Теодоров Миндов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17" y="1628800"/>
            <a:ext cx="71574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4917" y="260648"/>
            <a:ext cx="7024744" cy="1143000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23 април 2018 НДК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628800"/>
            <a:ext cx="72008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4917" y="260648"/>
            <a:ext cx="7024744" cy="1143000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23 април 2018 НДК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506" y="1403648"/>
            <a:ext cx="6096000" cy="47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764704"/>
            <a:ext cx="6777317" cy="5544616"/>
          </a:xfrm>
        </p:spPr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bg-BG" b="1" dirty="0"/>
              <a:t> </a:t>
            </a:r>
            <a:r>
              <a:rPr lang="bg-BG" b="1" dirty="0" smtClean="0"/>
              <a:t>                     </a:t>
            </a:r>
            <a:r>
              <a:rPr lang="bg-BG" sz="2900" b="1" dirty="0" smtClean="0"/>
              <a:t>Декларирахме </a:t>
            </a:r>
            <a:r>
              <a:rPr lang="bg-BG" sz="2900" b="1" dirty="0"/>
              <a:t>следните </a:t>
            </a:r>
            <a:r>
              <a:rPr lang="en-US" sz="2900" b="1" dirty="0"/>
              <a:t> </a:t>
            </a:r>
            <a:r>
              <a:rPr lang="en-US" sz="2900" b="1" dirty="0" err="1"/>
              <a:t>искания</a:t>
            </a:r>
            <a:r>
              <a:rPr lang="en-US" sz="2900" b="1" dirty="0"/>
              <a:t> </a:t>
            </a:r>
            <a:r>
              <a:rPr lang="en-US" sz="2900" b="1" dirty="0" smtClean="0"/>
              <a:t>:</a:t>
            </a:r>
            <a:endParaRPr lang="bg-BG" sz="2900" b="1" dirty="0" smtClean="0"/>
          </a:p>
          <a:p>
            <a:pPr marL="68580" indent="0">
              <a:buNone/>
            </a:pPr>
            <a:endParaRPr lang="en-US" sz="2900" dirty="0"/>
          </a:p>
          <a:p>
            <a:r>
              <a:rPr lang="bg-BG" b="1" dirty="0"/>
              <a:t>1. Реално остойностяване на лекарският труд, отразяващо на квалификацията, качеството и отговорностите ни.</a:t>
            </a:r>
            <a:endParaRPr lang="en-US" dirty="0"/>
          </a:p>
          <a:p>
            <a:r>
              <a:rPr lang="bg-BG" b="1" dirty="0" smtClean="0"/>
              <a:t>2</a:t>
            </a:r>
            <a:r>
              <a:rPr lang="bg-BG" b="1" dirty="0"/>
              <a:t>.</a:t>
            </a:r>
            <a:r>
              <a:rPr lang="en-US" b="1" dirty="0"/>
              <a:t> </a:t>
            </a:r>
            <a:r>
              <a:rPr lang="en-US" b="1" dirty="0" err="1"/>
              <a:t>Намаляване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административните</a:t>
            </a:r>
            <a:r>
              <a:rPr lang="en-US" b="1" dirty="0"/>
              <a:t> </a:t>
            </a:r>
            <a:r>
              <a:rPr lang="en-US" b="1" dirty="0" err="1"/>
              <a:t>ни</a:t>
            </a:r>
            <a:r>
              <a:rPr lang="en-US" b="1" dirty="0"/>
              <a:t> </a:t>
            </a:r>
            <a:r>
              <a:rPr lang="en-US" b="1" dirty="0" err="1"/>
              <a:t>дейности</a:t>
            </a:r>
            <a:r>
              <a:rPr lang="en-US" b="1" dirty="0"/>
              <a:t> и </a:t>
            </a:r>
            <a:r>
              <a:rPr lang="en-US" b="1" dirty="0" err="1"/>
              <a:t>задължения</a:t>
            </a:r>
            <a:r>
              <a:rPr lang="en-US" b="1" dirty="0"/>
              <a:t> </a:t>
            </a:r>
            <a:r>
              <a:rPr lang="bg-BG" b="1" dirty="0"/>
              <a:t> рефлектиращи  негативно на медицинското обслужване на пациентите ни.</a:t>
            </a:r>
            <a:endParaRPr lang="en-US" dirty="0"/>
          </a:p>
          <a:p>
            <a:r>
              <a:rPr lang="bg-BG" b="1" dirty="0"/>
              <a:t>3</a:t>
            </a:r>
            <a:r>
              <a:rPr lang="bg-BG" b="1" dirty="0" smtClean="0"/>
              <a:t>. </a:t>
            </a:r>
            <a:r>
              <a:rPr lang="bg-BG" b="1" dirty="0"/>
              <a:t>О</a:t>
            </a:r>
            <a:r>
              <a:rPr lang="en-US" b="1" dirty="0" err="1"/>
              <a:t>тпадане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социалните</a:t>
            </a:r>
            <a:r>
              <a:rPr lang="en-US" b="1" dirty="0"/>
              <a:t> </a:t>
            </a:r>
            <a:r>
              <a:rPr lang="en-US" b="1" dirty="0" err="1"/>
              <a:t>ни</a:t>
            </a:r>
            <a:r>
              <a:rPr lang="en-US" b="1" dirty="0"/>
              <a:t> </a:t>
            </a:r>
            <a:r>
              <a:rPr lang="en-US" b="1" dirty="0" err="1"/>
              <a:t>дейности</a:t>
            </a:r>
            <a:r>
              <a:rPr lang="en-US" b="1" dirty="0"/>
              <a:t>.</a:t>
            </a:r>
            <a:endParaRPr lang="en-US" dirty="0"/>
          </a:p>
          <a:p>
            <a:r>
              <a:rPr lang="bg-BG" b="1" dirty="0"/>
              <a:t>4</a:t>
            </a:r>
            <a:r>
              <a:rPr lang="bg-BG" b="1" dirty="0" smtClean="0"/>
              <a:t>.</a:t>
            </a:r>
            <a:r>
              <a:rPr lang="en-US" b="1" dirty="0" smtClean="0"/>
              <a:t> </a:t>
            </a:r>
            <a:r>
              <a:rPr lang="en-US" b="1" dirty="0" err="1"/>
              <a:t>Иницииране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законодателна</a:t>
            </a:r>
            <a:r>
              <a:rPr lang="en-US" b="1" dirty="0"/>
              <a:t> </a:t>
            </a:r>
            <a:r>
              <a:rPr lang="en-US" b="1" dirty="0" err="1"/>
              <a:t>промяна</a:t>
            </a:r>
            <a:r>
              <a:rPr lang="en-US" b="1" dirty="0"/>
              <a:t> </a:t>
            </a:r>
            <a:r>
              <a:rPr lang="bg-BG" b="1" dirty="0"/>
              <a:t>в ЗЗО </a:t>
            </a:r>
            <a:r>
              <a:rPr lang="en-US" b="1" dirty="0"/>
              <a:t>(</a:t>
            </a:r>
            <a:r>
              <a:rPr lang="bg-BG" b="1" dirty="0"/>
              <a:t>Закона за здравното осигуряване</a:t>
            </a:r>
            <a:r>
              <a:rPr lang="en-US" b="1" dirty="0"/>
              <a:t>) </a:t>
            </a:r>
            <a:r>
              <a:rPr lang="en-US" b="1" dirty="0" err="1"/>
              <a:t>за</a:t>
            </a:r>
            <a:r>
              <a:rPr lang="en-US" b="1" dirty="0"/>
              <a:t>  </a:t>
            </a:r>
            <a:r>
              <a:rPr lang="en-US" b="1" dirty="0" err="1"/>
              <a:t>отпадане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отчетите</a:t>
            </a:r>
            <a:r>
              <a:rPr lang="en-US" b="1" dirty="0"/>
              <a:t> с </a:t>
            </a:r>
            <a:r>
              <a:rPr lang="en-US" b="1" dirty="0" err="1"/>
              <a:t>описите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касовите</a:t>
            </a:r>
            <a:r>
              <a:rPr lang="en-US" b="1" dirty="0"/>
              <a:t> </a:t>
            </a:r>
            <a:r>
              <a:rPr lang="en-US" b="1" dirty="0" err="1"/>
              <a:t>бележки</a:t>
            </a:r>
            <a:r>
              <a:rPr lang="en-US" b="1" dirty="0"/>
              <a:t> </a:t>
            </a:r>
            <a:r>
              <a:rPr lang="en-US" b="1" dirty="0" err="1"/>
              <a:t>по</a:t>
            </a:r>
            <a:r>
              <a:rPr lang="en-US" b="1" dirty="0"/>
              <a:t> чл.37</a:t>
            </a:r>
            <a:r>
              <a:rPr lang="bg-BG" b="1" dirty="0"/>
              <a:t> ал.6</a:t>
            </a:r>
            <a:r>
              <a:rPr lang="en-US" b="1" dirty="0"/>
              <a:t>.</a:t>
            </a:r>
            <a:endParaRPr lang="en-US" dirty="0"/>
          </a:p>
          <a:p>
            <a:r>
              <a:rPr lang="bg-BG" b="1" dirty="0"/>
              <a:t>5</a:t>
            </a:r>
            <a:r>
              <a:rPr lang="en-US" b="1" dirty="0" smtClean="0"/>
              <a:t>. </a:t>
            </a:r>
            <a:r>
              <a:rPr lang="en-US" b="1" dirty="0" err="1"/>
              <a:t>Всички</a:t>
            </a:r>
            <a:r>
              <a:rPr lang="en-US" b="1" dirty="0"/>
              <a:t> </a:t>
            </a:r>
            <a:r>
              <a:rPr lang="en-US" b="1" dirty="0" err="1"/>
              <a:t>групи</a:t>
            </a:r>
            <a:r>
              <a:rPr lang="en-US" b="1" dirty="0"/>
              <a:t> </a:t>
            </a:r>
            <a:r>
              <a:rPr lang="en-US" b="1" dirty="0" err="1"/>
              <a:t>лица</a:t>
            </a:r>
            <a:r>
              <a:rPr lang="en-US" b="1" dirty="0"/>
              <a:t> </a:t>
            </a:r>
            <a:r>
              <a:rPr lang="en-US" b="1" dirty="0" err="1"/>
              <a:t>освободени</a:t>
            </a:r>
            <a:r>
              <a:rPr lang="en-US" b="1" dirty="0"/>
              <a:t> </a:t>
            </a:r>
            <a:r>
              <a:rPr lang="en-US" b="1" dirty="0" err="1"/>
              <a:t>от</a:t>
            </a:r>
            <a:r>
              <a:rPr lang="en-US" b="1" dirty="0"/>
              <a:t> </a:t>
            </a:r>
            <a:r>
              <a:rPr lang="en-US" b="1" dirty="0" err="1"/>
              <a:t>потребителка</a:t>
            </a:r>
            <a:r>
              <a:rPr lang="en-US" b="1" dirty="0"/>
              <a:t> </a:t>
            </a:r>
            <a:r>
              <a:rPr lang="en-US" b="1" dirty="0" err="1"/>
              <a:t>такса</a:t>
            </a:r>
            <a:r>
              <a:rPr lang="en-US" b="1" dirty="0"/>
              <a:t>  </a:t>
            </a:r>
            <a:r>
              <a:rPr lang="en-US" b="1" dirty="0" err="1"/>
              <a:t>да</a:t>
            </a:r>
            <a:r>
              <a:rPr lang="en-US" b="1" dirty="0"/>
              <a:t> </a:t>
            </a:r>
            <a:r>
              <a:rPr lang="en-US" b="1" dirty="0" err="1"/>
              <a:t>заплащат</a:t>
            </a:r>
            <a:r>
              <a:rPr lang="en-US" b="1" dirty="0"/>
              <a:t> </a:t>
            </a:r>
            <a:r>
              <a:rPr lang="en-US" b="1" dirty="0" err="1"/>
              <a:t>пълния</a:t>
            </a:r>
            <a:r>
              <a:rPr lang="en-US" b="1" dirty="0"/>
              <a:t> </a:t>
            </a:r>
            <a:r>
              <a:rPr lang="en-US" b="1" dirty="0" err="1"/>
              <a:t>размер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bg-BG" b="1" dirty="0"/>
              <a:t> таксата</a:t>
            </a:r>
            <a:r>
              <a:rPr lang="en-US" b="1" dirty="0"/>
              <a:t>, а </a:t>
            </a:r>
            <a:r>
              <a:rPr lang="en-US" b="1" dirty="0" err="1"/>
              <a:t>сумите</a:t>
            </a:r>
            <a:r>
              <a:rPr lang="en-US" b="1" dirty="0"/>
              <a:t> </a:t>
            </a:r>
            <a:r>
              <a:rPr lang="en-US" b="1" dirty="0" err="1"/>
              <a:t>да</a:t>
            </a:r>
            <a:r>
              <a:rPr lang="en-US" b="1" dirty="0"/>
              <a:t> </a:t>
            </a:r>
            <a:r>
              <a:rPr lang="en-US" b="1" dirty="0" err="1"/>
              <a:t>им</a:t>
            </a:r>
            <a:r>
              <a:rPr lang="en-US" b="1" dirty="0"/>
              <a:t> </a:t>
            </a:r>
            <a:r>
              <a:rPr lang="en-US" b="1" dirty="0" err="1"/>
              <a:t>бъдат</a:t>
            </a:r>
            <a:r>
              <a:rPr lang="en-US" b="1" dirty="0"/>
              <a:t> </a:t>
            </a:r>
            <a:r>
              <a:rPr lang="en-US" b="1" dirty="0" err="1"/>
              <a:t>реинбурсирани</a:t>
            </a:r>
            <a:r>
              <a:rPr lang="en-US" b="1" dirty="0"/>
              <a:t> </a:t>
            </a:r>
            <a:r>
              <a:rPr lang="en-US" b="1" dirty="0" err="1"/>
              <a:t>от</a:t>
            </a:r>
            <a:r>
              <a:rPr lang="en-US" b="1" dirty="0"/>
              <a:t> </a:t>
            </a:r>
            <a:r>
              <a:rPr lang="en-US" b="1" dirty="0" err="1"/>
              <a:t>съответните</a:t>
            </a:r>
            <a:r>
              <a:rPr lang="en-US" b="1" dirty="0"/>
              <a:t> </a:t>
            </a:r>
            <a:r>
              <a:rPr lang="en-US" b="1" dirty="0" err="1"/>
              <a:t>институции</a:t>
            </a:r>
            <a:r>
              <a:rPr lang="en-US" b="1" dirty="0"/>
              <a:t>.</a:t>
            </a:r>
            <a:endParaRPr lang="en-US" dirty="0"/>
          </a:p>
          <a:p>
            <a:r>
              <a:rPr lang="bg-BG" b="1" dirty="0"/>
              <a:t>6</a:t>
            </a:r>
            <a:r>
              <a:rPr lang="bg-BG" b="1" dirty="0" smtClean="0"/>
              <a:t>.</a:t>
            </a:r>
            <a:r>
              <a:rPr lang="en-US" b="1" dirty="0" smtClean="0"/>
              <a:t> </a:t>
            </a:r>
            <a:r>
              <a:rPr lang="en-US" b="1" dirty="0" err="1"/>
              <a:t>Заплащане</a:t>
            </a:r>
            <a:r>
              <a:rPr lang="en-US" b="1" dirty="0"/>
              <a:t> </a:t>
            </a:r>
            <a:r>
              <a:rPr lang="en-US" b="1" dirty="0" err="1"/>
              <a:t>при</a:t>
            </a:r>
            <a:r>
              <a:rPr lang="en-US" b="1" dirty="0"/>
              <a:t> </a:t>
            </a:r>
            <a:r>
              <a:rPr lang="en-US" b="1" dirty="0" err="1"/>
              <a:t>всяко</a:t>
            </a:r>
            <a:r>
              <a:rPr lang="en-US" b="1" dirty="0"/>
              <a:t> </a:t>
            </a:r>
            <a:r>
              <a:rPr lang="en-US" b="1" dirty="0" err="1"/>
              <a:t>посещение</a:t>
            </a:r>
            <a:r>
              <a:rPr lang="en-US" b="1" dirty="0"/>
              <a:t> </a:t>
            </a:r>
            <a:r>
              <a:rPr lang="en-US" b="1" dirty="0" err="1"/>
              <a:t>при</a:t>
            </a:r>
            <a:r>
              <a:rPr lang="en-US" b="1" dirty="0"/>
              <a:t> </a:t>
            </a:r>
            <a:r>
              <a:rPr lang="en-US" b="1" dirty="0" err="1"/>
              <a:t>лекаря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пълния</a:t>
            </a:r>
            <a:r>
              <a:rPr lang="en-US" b="1" dirty="0"/>
              <a:t> </a:t>
            </a:r>
            <a:r>
              <a:rPr lang="en-US" b="1" dirty="0" err="1"/>
              <a:t>размер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</a:t>
            </a:r>
            <a:r>
              <a:rPr lang="en-US" b="1" dirty="0" err="1"/>
              <a:t>потребителската</a:t>
            </a:r>
            <a:r>
              <a:rPr lang="en-US" b="1" dirty="0"/>
              <a:t>  </a:t>
            </a:r>
            <a:r>
              <a:rPr lang="en-US" b="1" dirty="0" err="1"/>
              <a:t>такса</a:t>
            </a:r>
            <a:r>
              <a:rPr lang="en-US" b="1" dirty="0"/>
              <a:t> в </a:t>
            </a:r>
            <a:r>
              <a:rPr lang="en-US" b="1" dirty="0" err="1"/>
              <a:t>размер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1% </a:t>
            </a:r>
            <a:r>
              <a:rPr lang="en-US" b="1" dirty="0" err="1"/>
              <a:t>от</a:t>
            </a:r>
            <a:r>
              <a:rPr lang="en-US" b="1" dirty="0"/>
              <a:t> МРЗ (</a:t>
            </a:r>
            <a:r>
              <a:rPr lang="en-US" b="1" dirty="0" err="1"/>
              <a:t>минимална</a:t>
            </a:r>
            <a:r>
              <a:rPr lang="en-US" b="1" dirty="0"/>
              <a:t> </a:t>
            </a:r>
            <a:r>
              <a:rPr lang="en-US" b="1" dirty="0" err="1"/>
              <a:t>работна</a:t>
            </a:r>
            <a:r>
              <a:rPr lang="en-US" b="1" dirty="0"/>
              <a:t> </a:t>
            </a:r>
            <a:r>
              <a:rPr lang="en-US" b="1" dirty="0" err="1"/>
              <a:t>заплата</a:t>
            </a:r>
            <a:r>
              <a:rPr lang="en-US" b="1" dirty="0"/>
              <a:t>).</a:t>
            </a:r>
            <a:endParaRPr lang="en-US" dirty="0"/>
          </a:p>
          <a:p>
            <a:r>
              <a:rPr lang="bg-BG" b="1" dirty="0"/>
              <a:t>7</a:t>
            </a:r>
            <a:r>
              <a:rPr lang="bg-BG" b="1" dirty="0" smtClean="0"/>
              <a:t>. </a:t>
            </a:r>
            <a:r>
              <a:rPr lang="en-US" b="1" dirty="0" err="1"/>
              <a:t>Отпадане</a:t>
            </a:r>
            <a:r>
              <a:rPr lang="en-US" b="1" dirty="0"/>
              <a:t> </a:t>
            </a:r>
            <a:r>
              <a:rPr lang="en-US" b="1" dirty="0" err="1"/>
              <a:t>на</a:t>
            </a:r>
            <a:r>
              <a:rPr lang="en-US" b="1" dirty="0"/>
              <a:t> 24 </a:t>
            </a:r>
            <a:r>
              <a:rPr lang="en-US" b="1" dirty="0" err="1"/>
              <a:t>часовото</a:t>
            </a:r>
            <a:r>
              <a:rPr lang="en-US" b="1" dirty="0"/>
              <a:t> </a:t>
            </a:r>
            <a:r>
              <a:rPr lang="en-US" b="1" dirty="0" err="1"/>
              <a:t>ни</a:t>
            </a:r>
            <a:r>
              <a:rPr lang="en-US" b="1" dirty="0"/>
              <a:t> </a:t>
            </a:r>
            <a:r>
              <a:rPr lang="en-US" b="1" dirty="0" err="1"/>
              <a:t>разположение</a:t>
            </a:r>
            <a:r>
              <a:rPr lang="en-US" b="1" dirty="0" smtClean="0"/>
              <a:t>.</a:t>
            </a:r>
            <a:endParaRPr lang="bg-BG" b="1" dirty="0" smtClean="0"/>
          </a:p>
          <a:p>
            <a:endParaRPr lang="bg-BG" b="1" dirty="0"/>
          </a:p>
          <a:p>
            <a:r>
              <a:rPr lang="bg-BG" b="1" dirty="0" smtClean="0"/>
              <a:t>Поканихме </a:t>
            </a:r>
            <a:r>
              <a:rPr lang="bg-BG" b="1" dirty="0"/>
              <a:t>М</a:t>
            </a:r>
            <a:r>
              <a:rPr lang="bg-BG" b="1" dirty="0" smtClean="0"/>
              <a:t>инистър Ананиев на „ семейна“ снимка пред НДК</a:t>
            </a:r>
            <a:endParaRPr lang="en-US" dirty="0"/>
          </a:p>
          <a:p>
            <a:pPr marL="68580" indent="0">
              <a:buNone/>
            </a:pPr>
            <a:endParaRPr lang="bg-BG" b="1" dirty="0" smtClean="0"/>
          </a:p>
          <a:p>
            <a:pPr marL="68580" indent="0">
              <a:buNone/>
            </a:pPr>
            <a:r>
              <a:rPr lang="bg-BG" b="1" dirty="0" smtClean="0"/>
              <a:t>За </a:t>
            </a:r>
            <a:r>
              <a:rPr lang="bg-BG" b="1" dirty="0"/>
              <a:t>всички </a:t>
            </a:r>
            <a:r>
              <a:rPr lang="bg-BG" b="1" dirty="0" err="1"/>
              <a:t>гореупоменати</a:t>
            </a:r>
            <a:r>
              <a:rPr lang="bg-BG" b="1" dirty="0"/>
              <a:t> точки сме готови на диалог в разумен срок, както и на ефективни протестни действия!</a:t>
            </a:r>
            <a:endParaRPr lang="en-US" dirty="0"/>
          </a:p>
          <a:p>
            <a:pPr marL="6858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4917" y="260648"/>
            <a:ext cx="7024744" cy="1143000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23 април 2018 НДК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03648"/>
            <a:ext cx="6777317" cy="4428981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ru-RU" dirty="0" smtClean="0"/>
              <a:t>     </a:t>
            </a:r>
            <a:r>
              <a:rPr lang="ru-RU" dirty="0"/>
              <a:t>До: г-н КИРИЛ АНАНИЕВ</a:t>
            </a:r>
          </a:p>
          <a:p>
            <a:pPr marL="68580" indent="0">
              <a:buNone/>
            </a:pPr>
            <a:r>
              <a:rPr lang="ru-RU" dirty="0"/>
              <a:t>МИНИСТЪР НА ЗРАВЕОПАЗВАНЕТО</a:t>
            </a:r>
          </a:p>
          <a:p>
            <a:endParaRPr lang="ru-RU" dirty="0"/>
          </a:p>
          <a:p>
            <a:pPr marL="68580" indent="0">
              <a:buNone/>
            </a:pPr>
            <a:r>
              <a:rPr lang="ru-RU" dirty="0" smtClean="0"/>
              <a:t>                            ПОКАНА</a:t>
            </a:r>
            <a:endParaRPr lang="ru-RU" dirty="0"/>
          </a:p>
          <a:p>
            <a:pPr marL="68580" indent="0">
              <a:buNone/>
            </a:pPr>
            <a:r>
              <a:rPr lang="ru-RU" dirty="0" err="1"/>
              <a:t>Уважаеми</a:t>
            </a:r>
            <a:r>
              <a:rPr lang="ru-RU" dirty="0"/>
              <a:t> господин </a:t>
            </a:r>
            <a:r>
              <a:rPr lang="ru-RU" dirty="0" err="1"/>
              <a:t>министър</a:t>
            </a:r>
            <a:r>
              <a:rPr lang="ru-RU" dirty="0"/>
              <a:t>,</a:t>
            </a:r>
          </a:p>
          <a:p>
            <a:r>
              <a:rPr lang="ru-RU" dirty="0" err="1"/>
              <a:t>Ние</a:t>
            </a:r>
            <a:r>
              <a:rPr lang="ru-RU" dirty="0"/>
              <a:t>, </a:t>
            </a:r>
            <a:r>
              <a:rPr lang="ru-RU" dirty="0" err="1"/>
              <a:t>общопрактикуващите</a:t>
            </a:r>
            <a:r>
              <a:rPr lang="ru-RU" dirty="0"/>
              <a:t> лекари от град София </a:t>
            </a:r>
            <a:r>
              <a:rPr lang="ru-RU" dirty="0" err="1"/>
              <a:t>сме</a:t>
            </a:r>
            <a:r>
              <a:rPr lang="ru-RU" dirty="0"/>
              <a:t> </a:t>
            </a:r>
            <a:r>
              <a:rPr lang="ru-RU" dirty="0" err="1"/>
              <a:t>сериозно</a:t>
            </a:r>
            <a:r>
              <a:rPr lang="ru-RU" dirty="0"/>
              <a:t> </a:t>
            </a:r>
            <a:r>
              <a:rPr lang="ru-RU" dirty="0" err="1"/>
              <a:t>обезпокоени</a:t>
            </a:r>
            <a:r>
              <a:rPr lang="ru-RU" dirty="0"/>
              <a:t> от постоянно </a:t>
            </a:r>
            <a:r>
              <a:rPr lang="ru-RU" dirty="0" err="1"/>
              <a:t>влошаващите</a:t>
            </a:r>
            <a:r>
              <a:rPr lang="ru-RU" dirty="0"/>
              <a:t> ни се условия за работа, </a:t>
            </a:r>
            <a:r>
              <a:rPr lang="ru-RU" dirty="0" err="1"/>
              <a:t>пряко</a:t>
            </a:r>
            <a:r>
              <a:rPr lang="ru-RU" dirty="0"/>
              <a:t> </a:t>
            </a:r>
            <a:r>
              <a:rPr lang="ru-RU" dirty="0" err="1"/>
              <a:t>рафлектиращи</a:t>
            </a:r>
            <a:r>
              <a:rPr lang="ru-RU" dirty="0"/>
              <a:t> и </a:t>
            </a:r>
            <a:r>
              <a:rPr lang="ru-RU" dirty="0" err="1"/>
              <a:t>поставящи</a:t>
            </a:r>
            <a:r>
              <a:rPr lang="ru-RU" dirty="0"/>
              <a:t> на риск живота и </a:t>
            </a:r>
            <a:r>
              <a:rPr lang="ru-RU" dirty="0" err="1"/>
              <a:t>здравето</a:t>
            </a:r>
            <a:r>
              <a:rPr lang="ru-RU" dirty="0"/>
              <a:t> на </a:t>
            </a:r>
            <a:r>
              <a:rPr lang="ru-RU" dirty="0" err="1"/>
              <a:t>нашите</a:t>
            </a:r>
            <a:r>
              <a:rPr lang="ru-RU" dirty="0"/>
              <a:t> </a:t>
            </a:r>
            <a:r>
              <a:rPr lang="ru-RU" dirty="0" err="1"/>
              <a:t>пациенти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Каним</a:t>
            </a:r>
            <a:r>
              <a:rPr lang="ru-RU" dirty="0"/>
              <a:t> Ви  на  23 </a:t>
            </a:r>
            <a:r>
              <a:rPr lang="ru-RU" dirty="0" err="1"/>
              <a:t>април</a:t>
            </a:r>
            <a:r>
              <a:rPr lang="ru-RU" dirty="0"/>
              <a:t> от 12.30-13.00ч. в </a:t>
            </a:r>
            <a:r>
              <a:rPr lang="ru-RU" dirty="0" err="1"/>
              <a:t>рамките</a:t>
            </a:r>
            <a:r>
              <a:rPr lang="ru-RU" dirty="0"/>
              <a:t> на </a:t>
            </a:r>
            <a:r>
              <a:rPr lang="ru-RU" dirty="0" err="1"/>
              <a:t>неформалната</a:t>
            </a:r>
            <a:r>
              <a:rPr lang="ru-RU" dirty="0"/>
              <a:t> </a:t>
            </a:r>
            <a:r>
              <a:rPr lang="ru-RU" dirty="0" err="1"/>
              <a:t>среща</a:t>
            </a:r>
            <a:r>
              <a:rPr lang="ru-RU" dirty="0"/>
              <a:t> на </a:t>
            </a:r>
            <a:r>
              <a:rPr lang="ru-RU" dirty="0" err="1"/>
              <a:t>министрите</a:t>
            </a:r>
            <a:r>
              <a:rPr lang="ru-RU" dirty="0"/>
              <a:t> на </a:t>
            </a:r>
            <a:r>
              <a:rPr lang="ru-RU" dirty="0" err="1"/>
              <a:t>здравеопазването</a:t>
            </a:r>
            <a:r>
              <a:rPr lang="ru-RU" dirty="0"/>
              <a:t>  на </a:t>
            </a:r>
            <a:r>
              <a:rPr lang="ru-RU" dirty="0" smtClean="0"/>
              <a:t>„</a:t>
            </a:r>
            <a:r>
              <a:rPr lang="ru-RU" dirty="0" err="1"/>
              <a:t>семейна</a:t>
            </a:r>
            <a:r>
              <a:rPr lang="ru-RU" dirty="0"/>
              <a:t> снимка“ с лекари от град София пред </a:t>
            </a:r>
            <a:r>
              <a:rPr lang="ru-RU" dirty="0" err="1"/>
              <a:t>Националният</a:t>
            </a:r>
            <a:r>
              <a:rPr lang="ru-RU" dirty="0"/>
              <a:t> дворец на </a:t>
            </a:r>
            <a:r>
              <a:rPr lang="ru-RU" dirty="0" err="1"/>
              <a:t>културата</a:t>
            </a:r>
            <a:r>
              <a:rPr lang="ru-RU" dirty="0"/>
              <a:t>.</a:t>
            </a:r>
          </a:p>
          <a:p>
            <a:pPr marL="6858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Нека</a:t>
            </a:r>
            <a:r>
              <a:rPr lang="ru-RU" dirty="0" smtClean="0"/>
              <a:t> </a:t>
            </a:r>
            <a:r>
              <a:rPr lang="ru-RU" dirty="0" err="1"/>
              <a:t>заедно</a:t>
            </a:r>
            <a:r>
              <a:rPr lang="ru-RU" dirty="0"/>
              <a:t> се </a:t>
            </a:r>
            <a:r>
              <a:rPr lang="ru-RU" dirty="0" err="1"/>
              <a:t>изправим</a:t>
            </a:r>
            <a:r>
              <a:rPr lang="ru-RU" dirty="0"/>
              <a:t> пред </a:t>
            </a:r>
            <a:r>
              <a:rPr lang="ru-RU" dirty="0" err="1"/>
              <a:t>предизвикателствата</a:t>
            </a:r>
            <a:r>
              <a:rPr lang="ru-RU" dirty="0" smtClean="0"/>
              <a:t>!</a:t>
            </a:r>
          </a:p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r>
              <a:rPr lang="ru-RU" dirty="0" smtClean="0"/>
              <a:t>                                 </a:t>
            </a:r>
            <a:r>
              <a:rPr lang="ru-RU" dirty="0" err="1" smtClean="0"/>
              <a:t>Очакваме</a:t>
            </a:r>
            <a:r>
              <a:rPr lang="ru-RU" dirty="0" smtClean="0"/>
              <a:t> </a:t>
            </a:r>
            <a:r>
              <a:rPr lang="ru-RU" dirty="0"/>
              <a:t>Ви!</a:t>
            </a:r>
          </a:p>
          <a:p>
            <a:pPr marL="68580" indent="0">
              <a:buNone/>
            </a:pPr>
            <a:r>
              <a:rPr lang="ru-RU" dirty="0"/>
              <a:t>   19.04.2018г.</a:t>
            </a:r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03648"/>
            <a:ext cx="1561356" cy="106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15416"/>
            <a:ext cx="8592670" cy="767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14917" y="260648"/>
            <a:ext cx="7024744" cy="1143000"/>
          </a:xfrm>
        </p:spPr>
        <p:txBody>
          <a:bodyPr/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23 април 2018 НДК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03648"/>
            <a:ext cx="6777317" cy="442898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r>
              <a:rPr lang="ru-RU" dirty="0" smtClean="0"/>
              <a:t>                          </a:t>
            </a:r>
            <a:r>
              <a:rPr lang="ru-RU" dirty="0" err="1" smtClean="0"/>
              <a:t>Резултати</a:t>
            </a:r>
            <a:r>
              <a:rPr lang="ru-RU" dirty="0" smtClean="0"/>
              <a:t>:</a:t>
            </a:r>
          </a:p>
          <a:p>
            <a:pPr marL="68580" indent="0">
              <a:buNone/>
            </a:pPr>
            <a:endParaRPr lang="ru-RU" dirty="0" smtClean="0"/>
          </a:p>
          <a:p>
            <a:pPr marL="68580" indent="0">
              <a:buNone/>
            </a:pPr>
            <a:r>
              <a:rPr lang="ru-RU" dirty="0" err="1" smtClean="0"/>
              <a:t>Неочаквана</a:t>
            </a:r>
            <a:r>
              <a:rPr lang="ru-RU" dirty="0" smtClean="0"/>
              <a:t> </a:t>
            </a:r>
            <a:r>
              <a:rPr lang="ru-RU" dirty="0" err="1" smtClean="0"/>
              <a:t>подкрепа</a:t>
            </a:r>
            <a:r>
              <a:rPr lang="ru-RU" dirty="0" smtClean="0"/>
              <a:t> от </a:t>
            </a:r>
            <a:r>
              <a:rPr lang="ru-RU" dirty="0" err="1" smtClean="0"/>
              <a:t>колеги</a:t>
            </a:r>
            <a:r>
              <a:rPr lang="ru-RU" dirty="0" smtClean="0"/>
              <a:t> от София и </a:t>
            </a:r>
            <a:r>
              <a:rPr lang="ru-RU" dirty="0" err="1" smtClean="0"/>
              <a:t>страната</a:t>
            </a:r>
            <a:r>
              <a:rPr lang="ru-RU" dirty="0" smtClean="0"/>
              <a:t>, </a:t>
            </a:r>
            <a:r>
              <a:rPr lang="ru-RU" dirty="0" err="1" smtClean="0"/>
              <a:t>въпреки</a:t>
            </a:r>
            <a:r>
              <a:rPr lang="ru-RU" dirty="0" smtClean="0"/>
              <a:t> </a:t>
            </a:r>
            <a:r>
              <a:rPr lang="ru-RU" dirty="0" err="1" smtClean="0"/>
              <a:t>липсата</a:t>
            </a:r>
            <a:r>
              <a:rPr lang="ru-RU" dirty="0" smtClean="0"/>
              <a:t> на </a:t>
            </a:r>
            <a:r>
              <a:rPr lang="ru-RU" dirty="0" err="1" smtClean="0"/>
              <a:t>подкрепа</a:t>
            </a:r>
            <a:r>
              <a:rPr lang="ru-RU" dirty="0" smtClean="0"/>
              <a:t> от </a:t>
            </a:r>
            <a:r>
              <a:rPr lang="ru-RU" dirty="0" err="1" smtClean="0"/>
              <a:t>страната</a:t>
            </a:r>
            <a:r>
              <a:rPr lang="ru-RU" dirty="0" smtClean="0"/>
              <a:t> и на нац. </a:t>
            </a:r>
            <a:r>
              <a:rPr lang="ru-RU" dirty="0" err="1" smtClean="0"/>
              <a:t>ниво</a:t>
            </a:r>
            <a:r>
              <a:rPr lang="ru-RU" dirty="0" smtClean="0"/>
              <a:t>.</a:t>
            </a:r>
          </a:p>
          <a:p>
            <a:pPr marL="68580" indent="0">
              <a:buNone/>
            </a:pPr>
            <a:r>
              <a:rPr lang="ru-RU" dirty="0" err="1" smtClean="0"/>
              <a:t>Със</a:t>
            </a:r>
            <a:r>
              <a:rPr lang="ru-RU" dirty="0" smtClean="0"/>
              <a:t> </a:t>
            </a:r>
            <a:r>
              <a:rPr lang="ru-RU" dirty="0" err="1" smtClean="0"/>
              <a:t>заповед</a:t>
            </a:r>
            <a:r>
              <a:rPr lang="ru-RU" dirty="0" smtClean="0"/>
              <a:t> на </a:t>
            </a:r>
            <a:r>
              <a:rPr lang="ru-RU" dirty="0" err="1"/>
              <a:t>м</a:t>
            </a:r>
            <a:r>
              <a:rPr lang="ru-RU" dirty="0" err="1" smtClean="0"/>
              <a:t>инистъра</a:t>
            </a:r>
            <a:r>
              <a:rPr lang="ru-RU" dirty="0" smtClean="0"/>
              <a:t> е </a:t>
            </a:r>
            <a:r>
              <a:rPr lang="ru-RU" dirty="0" err="1" smtClean="0"/>
              <a:t>сформилана</a:t>
            </a:r>
            <a:r>
              <a:rPr lang="ru-RU" dirty="0" smtClean="0"/>
              <a:t> </a:t>
            </a:r>
            <a:r>
              <a:rPr lang="ru-RU" dirty="0" err="1" smtClean="0"/>
              <a:t>работна</a:t>
            </a:r>
            <a:r>
              <a:rPr lang="ru-RU" dirty="0" smtClean="0"/>
              <a:t> </a:t>
            </a:r>
            <a:r>
              <a:rPr lang="ru-RU" dirty="0" err="1" smtClean="0"/>
              <a:t>група</a:t>
            </a:r>
            <a:r>
              <a:rPr lang="ru-RU" dirty="0" smtClean="0"/>
              <a:t> за </a:t>
            </a:r>
            <a:r>
              <a:rPr lang="ru-RU" dirty="0" err="1" smtClean="0"/>
              <a:t>изработване</a:t>
            </a:r>
            <a:r>
              <a:rPr lang="ru-RU" dirty="0" smtClean="0"/>
              <a:t> на модели за </a:t>
            </a:r>
            <a:r>
              <a:rPr lang="ru-RU" dirty="0" err="1" smtClean="0"/>
              <a:t>отпадане</a:t>
            </a:r>
            <a:r>
              <a:rPr lang="ru-RU" dirty="0" smtClean="0"/>
              <a:t> на 24 </a:t>
            </a:r>
            <a:r>
              <a:rPr lang="ru-RU" dirty="0" err="1" smtClean="0"/>
              <a:t>часовото</a:t>
            </a:r>
            <a:r>
              <a:rPr lang="ru-RU" dirty="0" smtClean="0"/>
              <a:t> ни </a:t>
            </a:r>
            <a:r>
              <a:rPr lang="ru-RU" dirty="0" err="1" smtClean="0"/>
              <a:t>разположение</a:t>
            </a:r>
            <a:r>
              <a:rPr lang="ru-RU" dirty="0"/>
              <a:t>.</a:t>
            </a:r>
            <a:endParaRPr lang="ru-RU" dirty="0" smtClean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27664"/>
            <a:ext cx="7416824" cy="5425672"/>
          </a:xfrm>
        </p:spPr>
      </p:pic>
    </p:spTree>
    <p:extLst>
      <p:ext uri="{BB962C8B-B14F-4D97-AF65-F5344CB8AC3E}">
        <p14:creationId xmlns:p14="http://schemas.microsoft.com/office/powerpoint/2010/main" val="17149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Годишно отчетно и частично изборно събрание на ДСОПЛ м.05.2018г.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534348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</a:t>
            </a:r>
            <a:r>
              <a:rPr lang="ru-RU" b="1" dirty="0" err="1"/>
              <a:t>Д</a:t>
            </a:r>
            <a:r>
              <a:rPr lang="ru-RU" b="1" dirty="0" err="1" smtClean="0"/>
              <a:t>невен</a:t>
            </a:r>
            <a:r>
              <a:rPr lang="ru-RU" b="1" dirty="0" smtClean="0"/>
              <a:t> </a:t>
            </a:r>
            <a:r>
              <a:rPr lang="ru-RU" b="1" dirty="0" err="1"/>
              <a:t>ред</a:t>
            </a:r>
            <a:r>
              <a:rPr lang="ru-RU" b="1" dirty="0"/>
              <a:t>:     </a:t>
            </a:r>
            <a:endParaRPr lang="ru-RU" b="1" dirty="0" smtClean="0"/>
          </a:p>
          <a:p>
            <a:pPr marL="68580" indent="0">
              <a:buNone/>
            </a:pPr>
            <a:r>
              <a:rPr lang="ru-RU" b="1" dirty="0" smtClean="0"/>
              <a:t> </a:t>
            </a:r>
            <a:endParaRPr lang="ru-RU" b="1" dirty="0"/>
          </a:p>
          <a:p>
            <a:r>
              <a:rPr lang="ru-RU" dirty="0"/>
              <a:t> 1) Отчет на Председателя за </a:t>
            </a:r>
            <a:r>
              <a:rPr lang="ru-RU" dirty="0" err="1"/>
              <a:t>дейността</a:t>
            </a:r>
            <a:r>
              <a:rPr lang="ru-RU" dirty="0"/>
              <a:t> на ДСОПЛ. </a:t>
            </a:r>
          </a:p>
          <a:p>
            <a:r>
              <a:rPr lang="ru-RU" dirty="0"/>
              <a:t>2) Финансов отчет 2017г. и </a:t>
            </a:r>
            <a:r>
              <a:rPr lang="ru-RU" dirty="0" err="1"/>
              <a:t>проекто</a:t>
            </a:r>
            <a:r>
              <a:rPr lang="ru-RU" dirty="0"/>
              <a:t>-бюджет за 2018г.</a:t>
            </a:r>
          </a:p>
          <a:p>
            <a:r>
              <a:rPr lang="ru-RU" dirty="0"/>
              <a:t>3 ) Отчет на </a:t>
            </a:r>
            <a:r>
              <a:rPr lang="ru-RU" dirty="0" err="1"/>
              <a:t>Контролната</a:t>
            </a:r>
            <a:r>
              <a:rPr lang="ru-RU" dirty="0"/>
              <a:t> </a:t>
            </a:r>
            <a:r>
              <a:rPr lang="ru-RU" dirty="0" err="1"/>
              <a:t>комисия</a:t>
            </a:r>
            <a:r>
              <a:rPr lang="ru-RU" dirty="0"/>
              <a:t> за </a:t>
            </a:r>
            <a:r>
              <a:rPr lang="ru-RU" dirty="0" err="1"/>
              <a:t>дейността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2017г. </a:t>
            </a:r>
          </a:p>
          <a:p>
            <a:r>
              <a:rPr lang="ru-RU" dirty="0"/>
              <a:t>4) </a:t>
            </a:r>
            <a:r>
              <a:rPr lang="ru-RU" dirty="0" err="1"/>
              <a:t>Разискване</a:t>
            </a:r>
            <a:r>
              <a:rPr lang="ru-RU" dirty="0"/>
              <a:t> на </a:t>
            </a:r>
            <a:r>
              <a:rPr lang="ru-RU" dirty="0" err="1"/>
              <a:t>докладите</a:t>
            </a:r>
            <a:r>
              <a:rPr lang="ru-RU" dirty="0"/>
              <a:t>.   </a:t>
            </a:r>
          </a:p>
          <a:p>
            <a:r>
              <a:rPr lang="ru-RU" dirty="0"/>
              <a:t>5) </a:t>
            </a:r>
            <a:r>
              <a:rPr lang="ru-RU" dirty="0" err="1"/>
              <a:t>Обсъждане</a:t>
            </a:r>
            <a:r>
              <a:rPr lang="ru-RU" dirty="0"/>
              <a:t> </a:t>
            </a:r>
            <a:r>
              <a:rPr lang="ru-RU" dirty="0" err="1"/>
              <a:t>ситуацията</a:t>
            </a:r>
            <a:r>
              <a:rPr lang="ru-RU" dirty="0"/>
              <a:t> по </a:t>
            </a:r>
            <a:r>
              <a:rPr lang="ru-RU" dirty="0" err="1"/>
              <a:t>подадената</a:t>
            </a:r>
            <a:r>
              <a:rPr lang="ru-RU" dirty="0"/>
              <a:t> </a:t>
            </a:r>
            <a:r>
              <a:rPr lang="ru-RU" dirty="0" err="1"/>
              <a:t>колективно</a:t>
            </a:r>
            <a:r>
              <a:rPr lang="ru-RU" dirty="0"/>
              <a:t> </a:t>
            </a:r>
            <a:r>
              <a:rPr lang="ru-RU" dirty="0" err="1"/>
              <a:t>оставка</a:t>
            </a:r>
            <a:r>
              <a:rPr lang="ru-RU" dirty="0"/>
              <a:t> на </a:t>
            </a:r>
            <a:r>
              <a:rPr lang="ru-RU" dirty="0" err="1"/>
              <a:t>членовете</a:t>
            </a:r>
            <a:r>
              <a:rPr lang="ru-RU" dirty="0"/>
              <a:t> на КК и на </a:t>
            </a:r>
            <a:r>
              <a:rPr lang="ru-RU" dirty="0" err="1"/>
              <a:t>подалите</a:t>
            </a:r>
            <a:r>
              <a:rPr lang="ru-RU" dirty="0"/>
              <a:t> </a:t>
            </a:r>
            <a:r>
              <a:rPr lang="ru-RU" dirty="0" err="1"/>
              <a:t>оставки</a:t>
            </a:r>
            <a:r>
              <a:rPr lang="ru-RU" dirty="0"/>
              <a:t> </a:t>
            </a:r>
            <a:r>
              <a:rPr lang="ru-RU" dirty="0" err="1"/>
              <a:t>членове</a:t>
            </a:r>
            <a:r>
              <a:rPr lang="ru-RU" dirty="0"/>
              <a:t> на </a:t>
            </a:r>
            <a:r>
              <a:rPr lang="ru-RU" dirty="0" err="1"/>
              <a:t>Управителния</a:t>
            </a:r>
            <a:r>
              <a:rPr lang="ru-RU" dirty="0"/>
              <a:t> </a:t>
            </a:r>
            <a:r>
              <a:rPr lang="ru-RU" dirty="0" err="1"/>
              <a:t>съвет</a:t>
            </a:r>
            <a:r>
              <a:rPr lang="ru-RU" dirty="0"/>
              <a:t> и секретаря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/ </a:t>
            </a:r>
            <a:r>
              <a:rPr lang="ru-RU" b="1" dirty="0" smtClean="0"/>
              <a:t>д-р </a:t>
            </a:r>
            <a:r>
              <a:rPr lang="ru-RU" b="1" dirty="0" err="1"/>
              <a:t>С</a:t>
            </a:r>
            <a:r>
              <a:rPr lang="ru-RU" b="1" dirty="0" err="1" smtClean="0"/>
              <a:t>амарев</a:t>
            </a:r>
            <a:r>
              <a:rPr lang="ru-RU" b="1" dirty="0" smtClean="0"/>
              <a:t>, д-р </a:t>
            </a:r>
            <a:r>
              <a:rPr lang="ru-RU" b="1" dirty="0" err="1" smtClean="0"/>
              <a:t>Свещникова</a:t>
            </a:r>
            <a:r>
              <a:rPr lang="ru-RU" b="1" dirty="0" smtClean="0"/>
              <a:t>, д-р </a:t>
            </a:r>
            <a:r>
              <a:rPr lang="ru-RU" b="1" dirty="0" err="1" smtClean="0"/>
              <a:t>Димова</a:t>
            </a:r>
            <a:r>
              <a:rPr lang="ru-RU" b="1" dirty="0" smtClean="0"/>
              <a:t> д-р Тодоров, от КК д-р </a:t>
            </a:r>
            <a:r>
              <a:rPr lang="ru-RU" b="1" dirty="0" err="1" smtClean="0"/>
              <a:t>Косева</a:t>
            </a:r>
            <a:r>
              <a:rPr lang="ru-RU" b="1" dirty="0" smtClean="0"/>
              <a:t>, д-р </a:t>
            </a:r>
            <a:r>
              <a:rPr lang="ru-RU" b="1" dirty="0" err="1" smtClean="0"/>
              <a:t>Радуилов</a:t>
            </a:r>
            <a:r>
              <a:rPr lang="ru-RU" b="1" dirty="0" smtClean="0"/>
              <a:t>, д-р </a:t>
            </a:r>
            <a:r>
              <a:rPr lang="ru-RU" b="1" dirty="0" err="1" smtClean="0"/>
              <a:t>Еров</a:t>
            </a:r>
            <a:r>
              <a:rPr lang="ru-RU" b="1" dirty="0" smtClean="0"/>
              <a:t>, д-р </a:t>
            </a:r>
            <a:r>
              <a:rPr lang="ru-RU" b="1" dirty="0" err="1" smtClean="0"/>
              <a:t>Памукова</a:t>
            </a:r>
            <a:r>
              <a:rPr lang="ru-RU" b="1" dirty="0" smtClean="0"/>
              <a:t>/</a:t>
            </a:r>
          </a:p>
          <a:p>
            <a:endParaRPr lang="ru-RU" dirty="0"/>
          </a:p>
          <a:p>
            <a:r>
              <a:rPr lang="ru-RU" dirty="0"/>
              <a:t> 6) </a:t>
            </a:r>
            <a:r>
              <a:rPr lang="ru-RU" dirty="0" err="1"/>
              <a:t>Избор</a:t>
            </a:r>
            <a:r>
              <a:rPr lang="ru-RU" dirty="0"/>
              <a:t> на нови </a:t>
            </a:r>
            <a:r>
              <a:rPr lang="ru-RU" dirty="0" err="1"/>
              <a:t>членове</a:t>
            </a:r>
            <a:r>
              <a:rPr lang="ru-RU" dirty="0"/>
              <a:t> на </a:t>
            </a:r>
            <a:r>
              <a:rPr lang="ru-RU" dirty="0" err="1"/>
              <a:t>Контролната</a:t>
            </a:r>
            <a:r>
              <a:rPr lang="ru-RU" dirty="0"/>
              <a:t> </a:t>
            </a:r>
            <a:r>
              <a:rPr lang="ru-RU" dirty="0" err="1"/>
              <a:t>комисия</a:t>
            </a:r>
            <a:r>
              <a:rPr lang="ru-RU" dirty="0"/>
              <a:t>  и  УС на ДСОПЛ.	 	                                </a:t>
            </a:r>
          </a:p>
          <a:p>
            <a:r>
              <a:rPr lang="ru-RU" dirty="0"/>
              <a:t>  7) </a:t>
            </a:r>
            <a:r>
              <a:rPr lang="ru-RU" dirty="0" err="1"/>
              <a:t>Избор</a:t>
            </a:r>
            <a:r>
              <a:rPr lang="ru-RU" dirty="0"/>
              <a:t> на </a:t>
            </a:r>
            <a:r>
              <a:rPr lang="ru-RU" dirty="0" err="1"/>
              <a:t>секретар</a:t>
            </a:r>
            <a:r>
              <a:rPr lang="ru-RU" dirty="0"/>
              <a:t> на УС на ДСОПЛ . </a:t>
            </a:r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599164"/>
            <a:ext cx="129246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56060" y="404664"/>
            <a:ext cx="7429499" cy="6264696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pPr marL="68580" indent="0">
              <a:buNone/>
            </a:pPr>
            <a:r>
              <a:rPr lang="ru-RU" dirty="0" smtClean="0"/>
              <a:t>                                     д-р </a:t>
            </a:r>
            <a:r>
              <a:rPr lang="ru-RU" dirty="0" err="1" smtClean="0"/>
              <a:t>Тодор</a:t>
            </a:r>
            <a:r>
              <a:rPr lang="ru-RU" dirty="0" smtClean="0"/>
              <a:t> Тодоров, </a:t>
            </a:r>
            <a:r>
              <a:rPr lang="ru-RU" dirty="0" err="1" smtClean="0"/>
              <a:t>секретар</a:t>
            </a:r>
            <a:r>
              <a:rPr lang="ru-RU" dirty="0" smtClean="0"/>
              <a:t> на ДСОПЛ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      21 </a:t>
            </a:r>
            <a:r>
              <a:rPr lang="ru-RU" dirty="0" err="1"/>
              <a:t>февруари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        </a:t>
            </a:r>
            <a:r>
              <a:rPr lang="ru-RU" dirty="0" err="1" smtClean="0"/>
              <a:t>Уважаеми</a:t>
            </a:r>
            <a:r>
              <a:rPr lang="ru-RU" dirty="0" smtClean="0"/>
              <a:t> </a:t>
            </a:r>
            <a:r>
              <a:rPr lang="ru-RU" dirty="0" err="1"/>
              <a:t>членове</a:t>
            </a:r>
            <a:r>
              <a:rPr lang="ru-RU" dirty="0"/>
              <a:t> на УС и КК на ДСОПЛ,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С </a:t>
            </a:r>
            <a:r>
              <a:rPr lang="ru-RU" dirty="0" err="1"/>
              <a:t>оглед</a:t>
            </a:r>
            <a:r>
              <a:rPr lang="ru-RU" dirty="0"/>
              <a:t> на </a:t>
            </a:r>
            <a:r>
              <a:rPr lang="ru-RU" dirty="0" err="1"/>
              <a:t>възникналия</a:t>
            </a:r>
            <a:r>
              <a:rPr lang="ru-RU" dirty="0"/>
              <a:t> казус с протокола от </a:t>
            </a:r>
            <a:r>
              <a:rPr lang="ru-RU" dirty="0" err="1"/>
              <a:t>Общото</a:t>
            </a:r>
            <a:r>
              <a:rPr lang="ru-RU" dirty="0"/>
              <a:t> </a:t>
            </a:r>
            <a:r>
              <a:rPr lang="ru-RU" dirty="0" err="1"/>
              <a:t>събрание</a:t>
            </a:r>
            <a:r>
              <a:rPr lang="ru-RU" dirty="0"/>
              <a:t> на ДСОПЛ, проведено на 25.01.2018,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заявя</a:t>
            </a:r>
            <a:r>
              <a:rPr lang="ru-RU" dirty="0"/>
              <a:t>, че никой от УС и КК на ДСОПЛ не е </a:t>
            </a:r>
            <a:r>
              <a:rPr lang="ru-RU" dirty="0" err="1"/>
              <a:t>влизал</a:t>
            </a:r>
            <a:r>
              <a:rPr lang="ru-RU" dirty="0"/>
              <a:t> в контакт с мен, </a:t>
            </a:r>
            <a:r>
              <a:rPr lang="ru-RU" dirty="0" err="1"/>
              <a:t>нито</a:t>
            </a:r>
            <a:r>
              <a:rPr lang="ru-RU" dirty="0"/>
              <a:t> е </a:t>
            </a:r>
            <a:r>
              <a:rPr lang="ru-RU" dirty="0" err="1"/>
              <a:t>оказвал</a:t>
            </a:r>
            <a:r>
              <a:rPr lang="ru-RU" dirty="0"/>
              <a:t> натиск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връзка</a:t>
            </a:r>
            <a:r>
              <a:rPr lang="ru-RU" dirty="0"/>
              <a:t> с протокола от ОС на ДСОПЛ. </a:t>
            </a:r>
            <a:r>
              <a:rPr lang="ru-RU" dirty="0" err="1"/>
              <a:t>Смятам</a:t>
            </a:r>
            <a:r>
              <a:rPr lang="ru-RU" dirty="0"/>
              <a:t>, че </a:t>
            </a:r>
            <a:r>
              <a:rPr lang="ru-RU" dirty="0" err="1"/>
              <a:t>съм</a:t>
            </a:r>
            <a:r>
              <a:rPr lang="ru-RU" dirty="0"/>
              <a:t> доказал </a:t>
            </a:r>
            <a:r>
              <a:rPr lang="ru-RU" dirty="0" err="1"/>
              <a:t>нееднократно</a:t>
            </a:r>
            <a:r>
              <a:rPr lang="ru-RU" dirty="0"/>
              <a:t> </a:t>
            </a:r>
            <a:r>
              <a:rPr lang="ru-RU" dirty="0" err="1"/>
              <a:t>своята</a:t>
            </a:r>
            <a:r>
              <a:rPr lang="ru-RU" dirty="0"/>
              <a:t> </a:t>
            </a:r>
            <a:r>
              <a:rPr lang="ru-RU" dirty="0" err="1"/>
              <a:t>независимост</a:t>
            </a:r>
            <a:r>
              <a:rPr lang="ru-RU" dirty="0"/>
              <a:t> и </a:t>
            </a:r>
            <a:r>
              <a:rPr lang="ru-RU" dirty="0" err="1"/>
              <a:t>принципи</a:t>
            </a:r>
            <a:r>
              <a:rPr lang="ru-RU" dirty="0"/>
              <a:t> в </a:t>
            </a:r>
            <a:r>
              <a:rPr lang="ru-RU" dirty="0" err="1"/>
              <a:t>работата</a:t>
            </a:r>
            <a:r>
              <a:rPr lang="ru-RU" dirty="0"/>
              <a:t> в УС на ДСОПЛ.</a:t>
            </a:r>
          </a:p>
          <a:p>
            <a:r>
              <a:rPr lang="ru-RU" dirty="0" err="1"/>
              <a:t>Прослушах</a:t>
            </a:r>
            <a:r>
              <a:rPr lang="ru-RU" dirty="0"/>
              <a:t> </a:t>
            </a:r>
            <a:r>
              <a:rPr lang="ru-RU" dirty="0" err="1"/>
              <a:t>аудиозаписа</a:t>
            </a:r>
            <a:r>
              <a:rPr lang="ru-RU" dirty="0"/>
              <a:t> от ОС, </a:t>
            </a:r>
            <a:r>
              <a:rPr lang="ru-RU" dirty="0" err="1"/>
              <a:t>който</a:t>
            </a:r>
            <a:r>
              <a:rPr lang="ru-RU" dirty="0"/>
              <a:t> ми </a:t>
            </a:r>
            <a:r>
              <a:rPr lang="ru-RU" dirty="0" err="1"/>
              <a:t>бе</a:t>
            </a:r>
            <a:r>
              <a:rPr lang="ru-RU" dirty="0"/>
              <a:t> </a:t>
            </a:r>
            <a:r>
              <a:rPr lang="ru-RU" dirty="0" err="1"/>
              <a:t>предоставен</a:t>
            </a:r>
            <a:r>
              <a:rPr lang="ru-RU" dirty="0"/>
              <a:t> от д-р </a:t>
            </a:r>
            <a:r>
              <a:rPr lang="ru-RU" dirty="0" err="1"/>
              <a:t>Миндов</a:t>
            </a:r>
            <a:r>
              <a:rPr lang="ru-RU" dirty="0"/>
              <a:t>. </a:t>
            </a:r>
            <a:r>
              <a:rPr lang="ru-RU" dirty="0" err="1"/>
              <a:t>Длъжен</a:t>
            </a:r>
            <a:r>
              <a:rPr lang="ru-RU" dirty="0"/>
              <a:t> </a:t>
            </a:r>
            <a:r>
              <a:rPr lang="ru-RU" dirty="0" err="1"/>
              <a:t>съм</a:t>
            </a:r>
            <a:r>
              <a:rPr lang="ru-RU" dirty="0"/>
              <a:t> да </a:t>
            </a:r>
            <a:r>
              <a:rPr lang="ru-RU" dirty="0" err="1"/>
              <a:t>отбележа</a:t>
            </a:r>
            <a:r>
              <a:rPr lang="ru-RU" dirty="0"/>
              <a:t>, че </a:t>
            </a:r>
            <a:r>
              <a:rPr lang="ru-RU" dirty="0" err="1"/>
              <a:t>гласуването</a:t>
            </a:r>
            <a:r>
              <a:rPr lang="ru-RU" dirty="0"/>
              <a:t> </a:t>
            </a:r>
            <a:r>
              <a:rPr lang="ru-RU" dirty="0" err="1"/>
              <a:t>ставаше</a:t>
            </a:r>
            <a:r>
              <a:rPr lang="ru-RU" dirty="0"/>
              <a:t> в </a:t>
            </a:r>
            <a:r>
              <a:rPr lang="ru-RU" dirty="0" err="1"/>
              <a:t>последните</a:t>
            </a:r>
            <a:r>
              <a:rPr lang="ru-RU" dirty="0"/>
              <a:t> </a:t>
            </a:r>
            <a:r>
              <a:rPr lang="ru-RU" dirty="0" err="1"/>
              <a:t>минути</a:t>
            </a:r>
            <a:r>
              <a:rPr lang="ru-RU" dirty="0"/>
              <a:t> на </a:t>
            </a:r>
            <a:r>
              <a:rPr lang="ru-RU" dirty="0" err="1"/>
              <a:t>събранието</a:t>
            </a:r>
            <a:r>
              <a:rPr lang="ru-RU" dirty="0"/>
              <a:t>, </a:t>
            </a:r>
            <a:r>
              <a:rPr lang="ru-RU" dirty="0" err="1"/>
              <a:t>когато</a:t>
            </a:r>
            <a:r>
              <a:rPr lang="ru-RU" dirty="0"/>
              <a:t> МНОГО </a:t>
            </a:r>
            <a:r>
              <a:rPr lang="ru-RU" dirty="0" err="1"/>
              <a:t>колеги</a:t>
            </a:r>
            <a:r>
              <a:rPr lang="ru-RU" dirty="0"/>
              <a:t> </a:t>
            </a:r>
            <a:r>
              <a:rPr lang="ru-RU" dirty="0" err="1"/>
              <a:t>напуснаха</a:t>
            </a:r>
            <a:r>
              <a:rPr lang="ru-RU" dirty="0"/>
              <a:t> </a:t>
            </a:r>
            <a:r>
              <a:rPr lang="ru-RU" dirty="0" err="1"/>
              <a:t>залата</a:t>
            </a:r>
            <a:r>
              <a:rPr lang="ru-RU" dirty="0"/>
              <a:t>. </a:t>
            </a:r>
            <a:r>
              <a:rPr lang="ru-RU" dirty="0" err="1"/>
              <a:t>Числата</a:t>
            </a:r>
            <a:r>
              <a:rPr lang="ru-RU" dirty="0"/>
              <a:t>, </a:t>
            </a:r>
            <a:r>
              <a:rPr lang="ru-RU" dirty="0" err="1"/>
              <a:t>съобщени</a:t>
            </a:r>
            <a:r>
              <a:rPr lang="ru-RU" dirty="0"/>
              <a:t> ми от </a:t>
            </a:r>
            <a:r>
              <a:rPr lang="ru-RU" dirty="0" err="1"/>
              <a:t>преброяващите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b="1" dirty="0"/>
              <a:t>: 11 „За“, 5 „</a:t>
            </a:r>
            <a:r>
              <a:rPr lang="ru-RU" b="1" dirty="0" err="1"/>
              <a:t>Въздържали</a:t>
            </a:r>
            <a:r>
              <a:rPr lang="ru-RU" b="1" dirty="0"/>
              <a:t> се“, 10 „Против“ при </a:t>
            </a:r>
            <a:r>
              <a:rPr lang="ru-RU" b="1" dirty="0" err="1"/>
              <a:t>общо</a:t>
            </a:r>
            <a:r>
              <a:rPr lang="ru-RU" b="1" dirty="0"/>
              <a:t> </a:t>
            </a:r>
            <a:r>
              <a:rPr lang="ru-RU" b="1" dirty="0" err="1"/>
              <a:t>регистрирани</a:t>
            </a:r>
            <a:r>
              <a:rPr lang="ru-RU" b="1" dirty="0"/>
              <a:t> на ОС </a:t>
            </a:r>
            <a:r>
              <a:rPr lang="ru-RU" b="1" dirty="0" err="1"/>
              <a:t>членове</a:t>
            </a:r>
            <a:r>
              <a:rPr lang="ru-RU" b="1" dirty="0"/>
              <a:t> – 51.</a:t>
            </a:r>
            <a:r>
              <a:rPr lang="ru-RU" dirty="0"/>
              <a:t>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/>
              <a:t>внеса</a:t>
            </a:r>
            <a:r>
              <a:rPr lang="ru-RU" dirty="0"/>
              <a:t> </a:t>
            </a:r>
            <a:r>
              <a:rPr lang="ru-RU" dirty="0" err="1"/>
              <a:t>корекциите</a:t>
            </a:r>
            <a:r>
              <a:rPr lang="ru-RU" dirty="0"/>
              <a:t> в протокола и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го</a:t>
            </a:r>
            <a:r>
              <a:rPr lang="ru-RU" dirty="0"/>
              <a:t> </a:t>
            </a:r>
            <a:r>
              <a:rPr lang="ru-RU" dirty="0" err="1"/>
              <a:t>представя</a:t>
            </a:r>
            <a:r>
              <a:rPr lang="ru-RU" dirty="0"/>
              <a:t> за </a:t>
            </a:r>
            <a:r>
              <a:rPr lang="ru-RU" dirty="0" err="1"/>
              <a:t>подписване</a:t>
            </a:r>
            <a:r>
              <a:rPr lang="ru-RU" dirty="0"/>
              <a:t> на председателя на УС на ДСОПЛ д-р </a:t>
            </a:r>
            <a:r>
              <a:rPr lang="ru-RU" dirty="0" err="1"/>
              <a:t>Миндов</a:t>
            </a:r>
            <a:r>
              <a:rPr lang="ru-RU" dirty="0"/>
              <a:t>. </a:t>
            </a:r>
          </a:p>
          <a:p>
            <a:pPr marL="68580" indent="0">
              <a:buNone/>
            </a:pPr>
            <a:r>
              <a:rPr lang="ru-RU" dirty="0" smtClean="0"/>
              <a:t>  </a:t>
            </a:r>
            <a:r>
              <a:rPr lang="ru-RU" b="1" dirty="0" err="1" smtClean="0">
                <a:solidFill>
                  <a:srgbClr val="FF0000"/>
                </a:solidFill>
              </a:rPr>
              <a:t>Грешката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при </a:t>
            </a:r>
            <a:r>
              <a:rPr lang="ru-RU" b="1" dirty="0" err="1">
                <a:solidFill>
                  <a:srgbClr val="FF0000"/>
                </a:solidFill>
              </a:rPr>
              <a:t>съставянето</a:t>
            </a:r>
            <a:r>
              <a:rPr lang="ru-RU" b="1" dirty="0">
                <a:solidFill>
                  <a:srgbClr val="FF0000"/>
                </a:solidFill>
              </a:rPr>
              <a:t> на протокола е ДОПУСНАТА ОТ МЕН. Макар и </a:t>
            </a:r>
            <a:r>
              <a:rPr lang="ru-RU" b="1" dirty="0" err="1">
                <a:solidFill>
                  <a:srgbClr val="FF0000"/>
                </a:solidFill>
              </a:rPr>
              <a:t>неволна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тя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има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своите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неблагоприятни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последици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върху</a:t>
            </a:r>
            <a:r>
              <a:rPr lang="ru-RU" b="1" dirty="0">
                <a:solidFill>
                  <a:srgbClr val="FF0000"/>
                </a:solidFill>
              </a:rPr>
              <a:t> УС на ДСОПЛ. </a:t>
            </a:r>
            <a:r>
              <a:rPr lang="ru-RU" b="1" dirty="0" err="1">
                <a:solidFill>
                  <a:srgbClr val="FF0000"/>
                </a:solidFill>
              </a:rPr>
              <a:t>Затова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считам</a:t>
            </a:r>
            <a:r>
              <a:rPr lang="ru-RU" b="1" dirty="0">
                <a:solidFill>
                  <a:srgbClr val="FF0000"/>
                </a:solidFill>
              </a:rPr>
              <a:t>, че </a:t>
            </a:r>
            <a:r>
              <a:rPr lang="ru-RU" b="1" dirty="0" err="1">
                <a:solidFill>
                  <a:srgbClr val="FF0000"/>
                </a:solidFill>
              </a:rPr>
              <a:t>единствено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правилната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постъпка</a:t>
            </a:r>
            <a:r>
              <a:rPr lang="ru-RU" b="1" dirty="0">
                <a:solidFill>
                  <a:srgbClr val="FF0000"/>
                </a:solidFill>
              </a:rPr>
              <a:t> от моя страна е да </a:t>
            </a:r>
            <a:r>
              <a:rPr lang="ru-RU" b="1" dirty="0" err="1">
                <a:solidFill>
                  <a:srgbClr val="FF0000"/>
                </a:solidFill>
              </a:rPr>
              <a:t>предложа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своята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оставка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като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секретар</a:t>
            </a:r>
            <a:r>
              <a:rPr lang="ru-RU" b="1" dirty="0">
                <a:solidFill>
                  <a:srgbClr val="FF0000"/>
                </a:solidFill>
              </a:rPr>
              <a:t> на УС на ДСОПЛ.</a:t>
            </a:r>
          </a:p>
          <a:p>
            <a:endParaRPr lang="ru-RU" dirty="0"/>
          </a:p>
          <a:p>
            <a:pPr marL="68580" indent="0">
              <a:buNone/>
            </a:pPr>
            <a:r>
              <a:rPr lang="ru-RU" dirty="0" smtClean="0"/>
              <a:t>                                Д-р </a:t>
            </a:r>
            <a:r>
              <a:rPr lang="ru-RU" dirty="0" err="1"/>
              <a:t>Тодор</a:t>
            </a:r>
            <a:r>
              <a:rPr lang="ru-RU" dirty="0"/>
              <a:t> </a:t>
            </a:r>
            <a:r>
              <a:rPr lang="ru-RU" dirty="0" smtClean="0"/>
              <a:t>Тодоров, </a:t>
            </a:r>
            <a:r>
              <a:rPr lang="ru-RU" dirty="0" err="1" smtClean="0"/>
              <a:t>Секретар</a:t>
            </a:r>
            <a:r>
              <a:rPr lang="ru-RU" dirty="0" smtClean="0"/>
              <a:t> на УС на ДСОПЛ</a:t>
            </a:r>
          </a:p>
        </p:txBody>
      </p:sp>
    </p:spTree>
    <p:extLst>
      <p:ext uri="{BB962C8B-B14F-4D97-AF65-F5344CB8AC3E}">
        <p14:creationId xmlns:p14="http://schemas.microsoft.com/office/powerpoint/2010/main" val="38188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85112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 smtClean="0">
                <a:solidFill>
                  <a:srgbClr val="FF0000"/>
                </a:solidFill>
              </a:rPr>
              <a:t>Годишно отчетно и частично изборно събрание на ДСОПЛ м.05.2018г.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54452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</a:t>
            </a:r>
            <a:r>
              <a:rPr lang="bg-BG" b="1" dirty="0">
                <a:solidFill>
                  <a:srgbClr val="FF0000"/>
                </a:solidFill>
              </a:rPr>
              <a:t>На 26 февруари,  3 дни </a:t>
            </a:r>
            <a:r>
              <a:rPr lang="bg-BG" b="1" dirty="0" smtClean="0">
                <a:solidFill>
                  <a:srgbClr val="FF0000"/>
                </a:solidFill>
              </a:rPr>
              <a:t>преди обявените </a:t>
            </a:r>
            <a:r>
              <a:rPr lang="bg-BG" b="1" dirty="0">
                <a:solidFill>
                  <a:srgbClr val="FF0000"/>
                </a:solidFill>
              </a:rPr>
              <a:t>протести пред МЗ се събира КК на ДСОПЛ и  председателя </a:t>
            </a:r>
            <a:r>
              <a:rPr lang="bg-BG" b="1" dirty="0" smtClean="0">
                <a:solidFill>
                  <a:srgbClr val="FF0000"/>
                </a:solidFill>
              </a:rPr>
              <a:t>на КК изпраща  </a:t>
            </a:r>
            <a:r>
              <a:rPr lang="bg-BG" b="1" dirty="0">
                <a:solidFill>
                  <a:srgbClr val="FF0000"/>
                </a:solidFill>
              </a:rPr>
              <a:t>уведомление до УС /без изх.№ и подпис/ за „групово“ прекратяване на мандата на КК.:</a:t>
            </a:r>
          </a:p>
          <a:p>
            <a:pPr marL="68580" indent="0">
              <a:buNone/>
            </a:pPr>
            <a:r>
              <a:rPr lang="bg-BG" dirty="0" smtClean="0"/>
              <a:t>                                                                             До </a:t>
            </a:r>
            <a:r>
              <a:rPr lang="bg-BG" dirty="0"/>
              <a:t>УС на ДСОПЛ                                                                                     </a:t>
            </a:r>
            <a:endParaRPr lang="en-US" dirty="0"/>
          </a:p>
          <a:p>
            <a:pPr marL="68580" indent="0">
              <a:buNone/>
            </a:pPr>
            <a:r>
              <a:rPr lang="bg-BG" dirty="0"/>
              <a:t>                            </a:t>
            </a:r>
            <a:r>
              <a:rPr lang="bg-BG" dirty="0" smtClean="0"/>
              <a:t>            </a:t>
            </a:r>
            <a:r>
              <a:rPr lang="bg-BG" b="1" dirty="0" smtClean="0"/>
              <a:t>УВЕДОМЛЕНИЕ </a:t>
            </a:r>
            <a:endParaRPr lang="en-US" b="1" dirty="0"/>
          </a:p>
          <a:p>
            <a:pPr marL="68580" indent="0">
              <a:buNone/>
            </a:pPr>
            <a:r>
              <a:rPr lang="bg-BG" dirty="0" smtClean="0"/>
              <a:t>         </a:t>
            </a:r>
            <a:r>
              <a:rPr lang="bg-BG" dirty="0"/>
              <a:t>Уважаеми г-н Председател на ДСОПЛ ,</a:t>
            </a:r>
            <a:endParaRPr lang="en-US" dirty="0"/>
          </a:p>
          <a:p>
            <a:pPr marL="68580" indent="0">
              <a:buNone/>
            </a:pPr>
            <a:r>
              <a:rPr lang="bg-BG" dirty="0" smtClean="0"/>
              <a:t>           </a:t>
            </a:r>
            <a:r>
              <a:rPr lang="bg-BG" dirty="0"/>
              <a:t>уважаеми членове на УС на ДСОПЛ,</a:t>
            </a:r>
            <a:endParaRPr lang="en-US" dirty="0"/>
          </a:p>
          <a:p>
            <a:r>
              <a:rPr lang="bg-BG" dirty="0"/>
              <a:t> на 26.02.2018г. беше проведено заседание на КК на ДСОПЛ.</a:t>
            </a:r>
            <a:endParaRPr lang="en-US" dirty="0"/>
          </a:p>
          <a:p>
            <a:r>
              <a:rPr lang="bg-BG" dirty="0"/>
              <a:t>На заседанието присъстваха всички /пет/ члена</a:t>
            </a:r>
            <a:r>
              <a:rPr lang="bg-BG" dirty="0" smtClean="0"/>
              <a:t>. Беше </a:t>
            </a:r>
            <a:r>
              <a:rPr lang="bg-BG" dirty="0"/>
              <a:t>разгледана дейността  на УС и КК за  периода от избирането на ръководния органа на ДСОПЛ и до момента.</a:t>
            </a:r>
            <a:endParaRPr lang="en-US" dirty="0"/>
          </a:p>
          <a:p>
            <a:r>
              <a:rPr lang="bg-BG" dirty="0"/>
              <a:t>Констатирани бяха положителните неща ,които се случиха през изминалата година и половина/сайт на ДСОПЛ</a:t>
            </a:r>
            <a:r>
              <a:rPr lang="bg-BG" dirty="0" smtClean="0"/>
              <a:t>, </a:t>
            </a:r>
            <a:r>
              <a:rPr lang="bg-BG" dirty="0" err="1" smtClean="0"/>
              <a:t>фейсбук</a:t>
            </a:r>
            <a:r>
              <a:rPr lang="bg-BG" dirty="0" smtClean="0"/>
              <a:t> </a:t>
            </a:r>
            <a:r>
              <a:rPr lang="bg-BG" dirty="0"/>
              <a:t>страница и няколко успешни конференции/ ,но също така и явните нарушения на Устава на ДСОПЛ от членовете на УС .</a:t>
            </a:r>
            <a:endParaRPr lang="en-US" dirty="0"/>
          </a:p>
          <a:p>
            <a:r>
              <a:rPr lang="bg-BG" dirty="0"/>
              <a:t> КК констатира </a:t>
            </a:r>
            <a:r>
              <a:rPr lang="bg-BG" dirty="0" smtClean="0"/>
              <a:t>, че </a:t>
            </a:r>
            <a:r>
              <a:rPr lang="bg-BG" dirty="0"/>
              <a:t>за този период УС е допуснал  да се </a:t>
            </a:r>
            <a:r>
              <a:rPr lang="bg-BG" b="1" dirty="0"/>
              <a:t>пренебрегват  решения ,взети на заседания на УС и еднолично да се подменят в услуга  и под  давлението на други организации. ДСОПЛ се превърна в маша за чужди интереси и загуби смисъла на своето съществуване като автономна организация./Устав чл1ал3 и ал4; чл. 8 ал 8/</a:t>
            </a:r>
            <a:endParaRPr lang="en-US" b="1" dirty="0"/>
          </a:p>
          <a:p>
            <a:r>
              <a:rPr lang="bg-BG" dirty="0"/>
              <a:t> УС не изработи Правилник за работа на УС, което осезателно възпрепятства работата му.</a:t>
            </a:r>
            <a:endParaRPr lang="bg-BG" b="1" dirty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ru-RU" dirty="0" smtClean="0"/>
              <a:t>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85112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 smtClean="0">
                <a:solidFill>
                  <a:srgbClr val="FF0000"/>
                </a:solidFill>
              </a:rPr>
              <a:t>Годишно отчетно и частично изборно събрание на ДСОПЛ 12.05.2018г.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b="1" dirty="0" smtClean="0"/>
              <a:t>  Бяха избрани нови членове на УС:</a:t>
            </a:r>
          </a:p>
          <a:p>
            <a:pPr marL="0" indent="0">
              <a:buNone/>
            </a:pPr>
            <a:r>
              <a:rPr lang="bg-BG" dirty="0" smtClean="0"/>
              <a:t>Д-р Борисова , секретар</a:t>
            </a:r>
          </a:p>
          <a:p>
            <a:pPr marL="0" indent="0">
              <a:buNone/>
            </a:pPr>
            <a:r>
              <a:rPr lang="bg-BG" dirty="0" smtClean="0"/>
              <a:t>Д-р Оля Енева, член на УС</a:t>
            </a:r>
          </a:p>
          <a:p>
            <a:pPr marL="0" indent="0">
              <a:buNone/>
            </a:pPr>
            <a:r>
              <a:rPr lang="bg-BG" dirty="0" smtClean="0"/>
              <a:t>Д-р Елица Тошкова, член на УС</a:t>
            </a:r>
          </a:p>
          <a:p>
            <a:pPr marL="0" indent="0">
              <a:buNone/>
            </a:pPr>
            <a:r>
              <a:rPr lang="bg-BG" dirty="0" smtClean="0"/>
              <a:t>Д-р Галина Стоименова, член на УС</a:t>
            </a:r>
          </a:p>
          <a:p>
            <a:pPr marL="0" indent="0">
              <a:buNone/>
            </a:pPr>
            <a:r>
              <a:rPr lang="bg-BG" dirty="0" smtClean="0"/>
              <a:t>Д-р Гергана Николова, член на УС</a:t>
            </a:r>
            <a:endParaRPr lang="bg-BG" dirty="0"/>
          </a:p>
          <a:p>
            <a:pPr marL="0" indent="0">
              <a:buNone/>
            </a:pPr>
            <a:endParaRPr lang="bg-BG" dirty="0"/>
          </a:p>
          <a:p>
            <a:pPr marL="0" indent="0">
              <a:buNone/>
            </a:pPr>
            <a:r>
              <a:rPr lang="bg-BG" dirty="0"/>
              <a:t> </a:t>
            </a:r>
            <a:r>
              <a:rPr lang="bg-BG" dirty="0" smtClean="0"/>
              <a:t>                </a:t>
            </a:r>
            <a:r>
              <a:rPr lang="bg-BG" b="1" dirty="0" smtClean="0"/>
              <a:t>нови членове на  КК:</a:t>
            </a:r>
          </a:p>
          <a:p>
            <a:pPr marL="0" indent="0">
              <a:buNone/>
            </a:pPr>
            <a:r>
              <a:rPr lang="ru-RU" dirty="0" smtClean="0"/>
              <a:t>Д-р Катрин </a:t>
            </a:r>
            <a:r>
              <a:rPr lang="ru-RU" dirty="0" err="1" smtClean="0"/>
              <a:t>Караджова</a:t>
            </a:r>
            <a:r>
              <a:rPr lang="ru-RU" dirty="0" smtClean="0"/>
              <a:t>, </a:t>
            </a:r>
            <a:r>
              <a:rPr lang="ru-RU" dirty="0" err="1" smtClean="0"/>
              <a:t>председател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Членове</a:t>
            </a:r>
            <a:r>
              <a:rPr lang="ru-RU" dirty="0" smtClean="0"/>
              <a:t>: Д-р Адриан </a:t>
            </a:r>
            <a:r>
              <a:rPr lang="ru-RU" dirty="0" err="1"/>
              <a:t>Л</a:t>
            </a:r>
            <a:r>
              <a:rPr lang="ru-RU" dirty="0" err="1" smtClean="0"/>
              <a:t>алков</a:t>
            </a:r>
            <a:r>
              <a:rPr lang="ru-RU" dirty="0" smtClean="0"/>
              <a:t>, д-р </a:t>
            </a:r>
            <a:r>
              <a:rPr lang="ru-RU" dirty="0" err="1" smtClean="0"/>
              <a:t>Недев</a:t>
            </a:r>
            <a:r>
              <a:rPr lang="ru-RU" dirty="0" smtClean="0"/>
              <a:t>,   д-р </a:t>
            </a:r>
            <a:r>
              <a:rPr lang="ru-RU" dirty="0" err="1" smtClean="0"/>
              <a:t>Семенкова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36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85112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 smtClean="0">
                <a:solidFill>
                  <a:srgbClr val="FF0000"/>
                </a:solidFill>
              </a:rPr>
              <a:t>На 12 май се проведе и Отворена среща – „Новото в НРД 2018 и Европейския регламент за защита на личните данни“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5445224"/>
          </a:xfrm>
        </p:spPr>
        <p:txBody>
          <a:bodyPr>
            <a:normAutofit fontScale="85000" lnSpcReduction="20000"/>
          </a:bodyPr>
          <a:lstStyle/>
          <a:p>
            <a:r>
              <a:rPr lang="bg-BG" b="1" dirty="0" smtClean="0"/>
              <a:t>  </a:t>
            </a:r>
            <a:r>
              <a:rPr lang="bg-BG" b="1" u="sng" dirty="0"/>
              <a:t>ПРОГРАМА РАБОТНА СРЕЩА 12 май 2018г.:</a:t>
            </a:r>
            <a:endParaRPr lang="en-US" dirty="0"/>
          </a:p>
          <a:p>
            <a:pPr marL="68580" indent="0">
              <a:buNone/>
            </a:pPr>
            <a:r>
              <a:rPr lang="bg-BG" dirty="0"/>
              <a:t> </a:t>
            </a:r>
            <a:r>
              <a:rPr lang="bg-BG" dirty="0" smtClean="0"/>
              <a:t>  </a:t>
            </a:r>
            <a:r>
              <a:rPr lang="bg-BG" b="1" dirty="0" smtClean="0">
                <a:solidFill>
                  <a:srgbClr val="FF0000"/>
                </a:solidFill>
              </a:rPr>
              <a:t>1.Дете </a:t>
            </a:r>
            <a:r>
              <a:rPr lang="bg-BG" b="1" dirty="0">
                <a:solidFill>
                  <a:srgbClr val="FF0000"/>
                </a:solidFill>
              </a:rPr>
              <a:t>в риск </a:t>
            </a:r>
            <a:r>
              <a:rPr lang="bg-BG" b="1" dirty="0"/>
              <a:t>и задълженията на семейния лекар- новите изисквания на СРЗИ </a:t>
            </a:r>
            <a:r>
              <a:rPr lang="bg-BG" b="1" dirty="0" smtClean="0"/>
              <a:t>                                                                                                                                       лектор </a:t>
            </a:r>
            <a:r>
              <a:rPr lang="bg-BG" b="1" dirty="0"/>
              <a:t>д-р Георги  </a:t>
            </a:r>
            <a:r>
              <a:rPr lang="bg-BG" b="1" dirty="0" smtClean="0"/>
              <a:t>Миндов</a:t>
            </a:r>
            <a:endParaRPr lang="en-US" dirty="0"/>
          </a:p>
          <a:p>
            <a:r>
              <a:rPr lang="bg-BG" b="1" dirty="0" smtClean="0"/>
              <a:t>2. Панел</a:t>
            </a:r>
            <a:r>
              <a:rPr lang="bg-BG" b="1" dirty="0"/>
              <a:t>:  „Новото в </a:t>
            </a:r>
            <a:r>
              <a:rPr lang="en-US" b="1" dirty="0">
                <a:hlinkClick r:id="rId2"/>
              </a:rPr>
              <a:t>НРД 2018 </a:t>
            </a:r>
            <a:r>
              <a:rPr lang="bg-BG" b="1" dirty="0">
                <a:hlinkClick r:id="rId2"/>
              </a:rPr>
              <a:t>,</a:t>
            </a:r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съпътстващите</a:t>
            </a:r>
            <a:r>
              <a:rPr lang="en-US" b="1" dirty="0">
                <a:hlinkClick r:id="rId2"/>
              </a:rPr>
              <a:t> </a:t>
            </a:r>
            <a:r>
              <a:rPr lang="bg-BG" b="1" dirty="0">
                <a:hlinkClick r:id="rId2"/>
              </a:rPr>
              <a:t>указания и </a:t>
            </a:r>
            <a:r>
              <a:rPr lang="en-US" b="1" dirty="0" err="1">
                <a:hlinkClick r:id="rId2"/>
              </a:rPr>
              <a:t>наредби</a:t>
            </a:r>
            <a:r>
              <a:rPr lang="en-US" b="1" dirty="0">
                <a:hlinkClick r:id="rId2"/>
              </a:rPr>
              <a:t> – </a:t>
            </a:r>
            <a:r>
              <a:rPr lang="en-US" b="1" dirty="0" err="1">
                <a:hlinkClick r:id="rId2"/>
              </a:rPr>
              <a:t>нови</a:t>
            </a:r>
            <a:r>
              <a:rPr lang="en-US" b="1" dirty="0">
                <a:hlinkClick r:id="rId2"/>
              </a:rPr>
              <a:t> </a:t>
            </a:r>
            <a:r>
              <a:rPr lang="en-US" b="1" dirty="0" err="1">
                <a:hlinkClick r:id="rId2"/>
              </a:rPr>
              <a:t>възможности</a:t>
            </a:r>
            <a:r>
              <a:rPr lang="en-US" b="1" dirty="0">
                <a:hlinkClick r:id="rId2"/>
              </a:rPr>
              <a:t> и </a:t>
            </a:r>
            <a:r>
              <a:rPr lang="en-US" b="1" dirty="0" err="1">
                <a:hlinkClick r:id="rId2"/>
              </a:rPr>
              <a:t>предизвикателства</a:t>
            </a:r>
            <a:r>
              <a:rPr lang="bg-BG" b="1" dirty="0"/>
              <a:t>“.                                           лектор: д-р Виктория Чобанова, член на УС на БЛС</a:t>
            </a:r>
            <a:endParaRPr lang="en-US" dirty="0"/>
          </a:p>
          <a:p>
            <a:pPr marL="68580" indent="0">
              <a:buNone/>
            </a:pPr>
            <a:r>
              <a:rPr lang="bg-BG" dirty="0"/>
              <a:t> </a:t>
            </a:r>
            <a:r>
              <a:rPr lang="bg-BG" dirty="0" smtClean="0"/>
              <a:t>    </a:t>
            </a:r>
            <a:r>
              <a:rPr lang="bg-BG" b="1" dirty="0" smtClean="0"/>
              <a:t>3.„</a:t>
            </a:r>
            <a:r>
              <a:rPr lang="bg-BG" b="1" dirty="0" smtClean="0">
                <a:solidFill>
                  <a:srgbClr val="FF0000"/>
                </a:solidFill>
              </a:rPr>
              <a:t>За </a:t>
            </a:r>
            <a:r>
              <a:rPr lang="bg-BG" b="1" dirty="0">
                <a:solidFill>
                  <a:srgbClr val="FF0000"/>
                </a:solidFill>
              </a:rPr>
              <a:t>кои  документи и дейности можем регламентирано да формираме цена</a:t>
            </a:r>
            <a:r>
              <a:rPr lang="bg-BG" b="1" dirty="0" smtClean="0">
                <a:solidFill>
                  <a:srgbClr val="FF0000"/>
                </a:solidFill>
              </a:rPr>
              <a:t>?</a:t>
            </a:r>
            <a:r>
              <a:rPr lang="bg-BG" b="1" dirty="0" smtClean="0"/>
              <a:t>“                                                                                                                        </a:t>
            </a:r>
            <a:r>
              <a:rPr lang="bg-BG" b="1" dirty="0"/>
              <a:t>лектор д-р Георги Миндов</a:t>
            </a:r>
            <a:endParaRPr lang="en-US" dirty="0"/>
          </a:p>
          <a:p>
            <a:pPr marL="68580" indent="0">
              <a:buNone/>
            </a:pPr>
            <a:r>
              <a:rPr lang="bg-BG" b="1" dirty="0" smtClean="0"/>
              <a:t>4. Панел</a:t>
            </a:r>
            <a:r>
              <a:rPr lang="bg-BG" b="1" dirty="0"/>
              <a:t>: „</a:t>
            </a:r>
            <a:r>
              <a:rPr lang="bg-BG" b="1" dirty="0">
                <a:solidFill>
                  <a:srgbClr val="FF0000"/>
                </a:solidFill>
              </a:rPr>
              <a:t>Задължения на ОПЛ по изпълнение на общият европейски регламент за защита на личните данни в сила от 25 май 2018г</a:t>
            </a:r>
            <a:r>
              <a:rPr lang="bg-BG" b="1" dirty="0"/>
              <a:t>“ ,  лектор: Д-р Костадин </a:t>
            </a:r>
            <a:r>
              <a:rPr lang="bg-BG" b="1" dirty="0" smtClean="0"/>
              <a:t>Сотиров</a:t>
            </a:r>
          </a:p>
          <a:p>
            <a:pPr marL="68580" indent="0">
              <a:buNone/>
            </a:pPr>
            <a:r>
              <a:rPr lang="bg-BG" b="1" dirty="0"/>
              <a:t>5</a:t>
            </a:r>
            <a:r>
              <a:rPr lang="bg-BG" b="1" dirty="0" smtClean="0"/>
              <a:t>.  </a:t>
            </a:r>
            <a:r>
              <a:rPr lang="bg-BG" b="1" dirty="0"/>
              <a:t>„</a:t>
            </a:r>
            <a:r>
              <a:rPr lang="bg-BG" b="1" dirty="0">
                <a:solidFill>
                  <a:srgbClr val="FF0000"/>
                </a:solidFill>
              </a:rPr>
              <a:t>Проблеми в ПИМП и протестните ни искания- предизвикателства и нови хоризонти</a:t>
            </a:r>
            <a:r>
              <a:rPr lang="bg-BG" b="1" dirty="0"/>
              <a:t>“. </a:t>
            </a:r>
            <a:r>
              <a:rPr lang="bg-BG" b="1" dirty="0" smtClean="0"/>
              <a:t>                                                                                                                    Лектор</a:t>
            </a:r>
            <a:r>
              <a:rPr lang="bg-BG" b="1" dirty="0"/>
              <a:t>: д- Николай </a:t>
            </a:r>
            <a:r>
              <a:rPr lang="bg-BG" b="1" dirty="0" err="1"/>
              <a:t>Брънзалов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9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848871" cy="5976664"/>
          </a:xfrm>
        </p:spPr>
      </p:pic>
    </p:spTree>
    <p:extLst>
      <p:ext uri="{BB962C8B-B14F-4D97-AF65-F5344CB8AC3E}">
        <p14:creationId xmlns:p14="http://schemas.microsoft.com/office/powerpoint/2010/main" val="10631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85112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 smtClean="0">
                <a:solidFill>
                  <a:srgbClr val="FF0000"/>
                </a:solidFill>
              </a:rPr>
              <a:t>На 12 май Отворена среща – рекорден интерес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b="1" dirty="0" smtClean="0"/>
              <a:t>  </a:t>
            </a:r>
            <a:endParaRPr lang="ru-RU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860444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b="1" dirty="0" smtClean="0"/>
              <a:t>  </a:t>
            </a:r>
            <a:endParaRPr lang="ru-RU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00" y="620688"/>
            <a:ext cx="51435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 smtClean="0">
                <a:latin typeface="Arial Black" panose="020B0A04020102020204" pitchFamily="34" charset="0"/>
              </a:rPr>
              <a:t> </a:t>
            </a:r>
            <a:br>
              <a:rPr lang="bg-BG" dirty="0" smtClean="0">
                <a:latin typeface="Arial Black" panose="020B0A04020102020204" pitchFamily="34" charset="0"/>
              </a:rPr>
            </a:br>
            <a:r>
              <a:rPr lang="bg-BG" dirty="0" smtClean="0">
                <a:latin typeface="Arial Black" panose="020B0A04020102020204" pitchFamily="34" charset="0"/>
              </a:rPr>
              <a:t> </a:t>
            </a:r>
            <a:r>
              <a:rPr lang="bg-B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Какво наследихме</a:t>
            </a:r>
            <a:br>
              <a:rPr lang="bg-BG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bg-B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 14 ноември 2016 година?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492896"/>
            <a:ext cx="6777317" cy="3960440"/>
          </a:xfrm>
        </p:spPr>
        <p:txBody>
          <a:bodyPr>
            <a:normAutofit fontScale="92500" lnSpcReduction="20000"/>
          </a:bodyPr>
          <a:lstStyle/>
          <a:p>
            <a:r>
              <a:rPr lang="bg-BG" b="1" dirty="0" smtClean="0"/>
              <a:t>8 251 </a:t>
            </a:r>
            <a:r>
              <a:rPr lang="bg-BG" dirty="0" smtClean="0"/>
              <a:t>лева Банкова сметка</a:t>
            </a:r>
          </a:p>
          <a:p>
            <a:r>
              <a:rPr lang="bg-BG" dirty="0" smtClean="0"/>
              <a:t>Бракуван лаптоп</a:t>
            </a:r>
          </a:p>
          <a:p>
            <a:r>
              <a:rPr lang="bg-BG" dirty="0" smtClean="0"/>
              <a:t>3 броя печати</a:t>
            </a:r>
          </a:p>
          <a:p>
            <a:r>
              <a:rPr lang="bg-BG" dirty="0" smtClean="0"/>
              <a:t>Електронен  регистър от 365 члена</a:t>
            </a:r>
          </a:p>
          <a:p>
            <a:r>
              <a:rPr lang="bg-BG" dirty="0" smtClean="0"/>
              <a:t>Неплащан корпоративен данък</a:t>
            </a:r>
          </a:p>
          <a:p>
            <a:endParaRPr lang="bg-BG" dirty="0"/>
          </a:p>
          <a:p>
            <a:r>
              <a:rPr lang="bg-BG" dirty="0" smtClean="0"/>
              <a:t>Неработещ сайт</a:t>
            </a:r>
          </a:p>
          <a:p>
            <a:r>
              <a:rPr lang="bg-BG" dirty="0" smtClean="0"/>
              <a:t>Задължения към мобилен оператор – с </a:t>
            </a:r>
            <a:r>
              <a:rPr lang="en-US" b="1" dirty="0" smtClean="0"/>
              <a:t>3 </a:t>
            </a:r>
            <a:r>
              <a:rPr lang="en-US" b="1" dirty="0" err="1"/>
              <a:t>броя</a:t>
            </a:r>
            <a:r>
              <a:rPr lang="en-US" b="1" dirty="0"/>
              <a:t> СИМ </a:t>
            </a:r>
            <a:r>
              <a:rPr lang="en-US" b="1" dirty="0" err="1"/>
              <a:t>карти</a:t>
            </a:r>
            <a:r>
              <a:rPr lang="en-US" b="1" dirty="0"/>
              <a:t> с </a:t>
            </a:r>
            <a:r>
              <a:rPr lang="en-US" b="1" dirty="0" err="1"/>
              <a:t>договор</a:t>
            </a:r>
            <a:r>
              <a:rPr lang="en-US" b="1" dirty="0"/>
              <a:t> </a:t>
            </a:r>
            <a:r>
              <a:rPr lang="en-US" b="1" dirty="0" err="1"/>
              <a:t>към</a:t>
            </a:r>
            <a:r>
              <a:rPr lang="en-US" b="1" dirty="0"/>
              <a:t> </a:t>
            </a:r>
            <a:r>
              <a:rPr lang="en-US" b="1" dirty="0" err="1"/>
              <a:t>Виваком</a:t>
            </a:r>
            <a:r>
              <a:rPr lang="en-US" b="1" dirty="0"/>
              <a:t>, </a:t>
            </a:r>
            <a:r>
              <a:rPr lang="en-US" b="1" dirty="0" err="1"/>
              <a:t>които</a:t>
            </a:r>
            <a:r>
              <a:rPr lang="en-US" b="1" dirty="0"/>
              <a:t> </a:t>
            </a:r>
            <a:r>
              <a:rPr lang="en-US" b="1" dirty="0" err="1"/>
              <a:t>не</a:t>
            </a:r>
            <a:r>
              <a:rPr lang="en-US" b="1" dirty="0"/>
              <a:t> </a:t>
            </a:r>
            <a:r>
              <a:rPr lang="en-US" b="1" dirty="0" err="1"/>
              <a:t>се</a:t>
            </a:r>
            <a:r>
              <a:rPr lang="en-US" b="1" dirty="0"/>
              <a:t> </a:t>
            </a:r>
            <a:r>
              <a:rPr lang="en-US" b="1" dirty="0" err="1"/>
              <a:t>ползват</a:t>
            </a:r>
            <a:r>
              <a:rPr lang="en-US" b="1" dirty="0"/>
              <a:t>, </a:t>
            </a:r>
            <a:r>
              <a:rPr lang="en-US" b="1" dirty="0" err="1"/>
              <a:t>но</a:t>
            </a:r>
            <a:r>
              <a:rPr lang="en-US" b="1" dirty="0"/>
              <a:t> </a:t>
            </a:r>
            <a:r>
              <a:rPr lang="en-US" b="1" dirty="0" err="1"/>
              <a:t>се</a:t>
            </a:r>
            <a:r>
              <a:rPr lang="en-US" b="1" dirty="0"/>
              <a:t> </a:t>
            </a:r>
            <a:r>
              <a:rPr lang="en-US" b="1" dirty="0" err="1"/>
              <a:t>плащат</a:t>
            </a:r>
            <a:r>
              <a:rPr lang="en-US" b="1" dirty="0"/>
              <a:t> х 60 </a:t>
            </a:r>
            <a:r>
              <a:rPr lang="en-US" b="1" dirty="0" err="1"/>
              <a:t>лв</a:t>
            </a:r>
            <a:r>
              <a:rPr lang="en-US" b="1" dirty="0"/>
              <a:t> </a:t>
            </a:r>
            <a:r>
              <a:rPr lang="en-US" b="1" dirty="0" err="1"/>
              <a:t>месечно</a:t>
            </a:r>
            <a:r>
              <a:rPr lang="en-US" b="1" dirty="0"/>
              <a:t> /</a:t>
            </a:r>
            <a:r>
              <a:rPr lang="en-US" b="1" dirty="0" err="1"/>
              <a:t>плащани</a:t>
            </a:r>
            <a:r>
              <a:rPr lang="en-US" b="1" dirty="0"/>
              <a:t> </a:t>
            </a:r>
            <a:r>
              <a:rPr lang="en-US" b="1" dirty="0" err="1"/>
              <a:t>са</a:t>
            </a:r>
            <a:r>
              <a:rPr lang="en-US" b="1" dirty="0"/>
              <a:t> х 1000 </a:t>
            </a:r>
            <a:r>
              <a:rPr lang="en-US" b="1" dirty="0" err="1"/>
              <a:t>лева</a:t>
            </a:r>
            <a:r>
              <a:rPr lang="en-US" b="1" dirty="0"/>
              <a:t> </a:t>
            </a:r>
            <a:r>
              <a:rPr lang="en-US" b="1" dirty="0" err="1"/>
              <a:t>годишно</a:t>
            </a:r>
            <a:r>
              <a:rPr lang="en-US" b="1" dirty="0"/>
              <a:t> </a:t>
            </a:r>
            <a:r>
              <a:rPr lang="en-US" b="1" dirty="0" err="1"/>
              <a:t>за</a:t>
            </a:r>
            <a:r>
              <a:rPr lang="en-US" b="1" dirty="0"/>
              <a:t> </a:t>
            </a:r>
            <a:r>
              <a:rPr lang="en-US" b="1" dirty="0" err="1"/>
              <a:t>телефонни</a:t>
            </a:r>
            <a:r>
              <a:rPr lang="en-US" b="1" dirty="0"/>
              <a:t> </a:t>
            </a:r>
            <a:r>
              <a:rPr lang="en-US" b="1" dirty="0" err="1"/>
              <a:t>сметки</a:t>
            </a:r>
            <a:r>
              <a:rPr lang="en-US" b="1" dirty="0"/>
              <a:t>! </a:t>
            </a:r>
            <a:endParaRPr lang="en-US" dirty="0"/>
          </a:p>
          <a:p>
            <a:endParaRPr lang="bg-BG" dirty="0" smtClean="0"/>
          </a:p>
          <a:p>
            <a:endParaRPr lang="bg-BG" dirty="0" smtClean="0"/>
          </a:p>
          <a:p>
            <a:endParaRPr lang="bg-BG" dirty="0"/>
          </a:p>
          <a:p>
            <a:pPr marL="68580" indent="0">
              <a:buNone/>
            </a:pPr>
            <a:endParaRPr lang="bg-B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GDPR</a:t>
            </a:r>
            <a:r>
              <a:rPr lang="bg-BG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636912"/>
            <a:ext cx="6777317" cy="3672408"/>
          </a:xfrm>
        </p:spPr>
        <p:txBody>
          <a:bodyPr/>
          <a:lstStyle/>
          <a:p>
            <a:pPr marL="68580" indent="0" algn="ctr">
              <a:buNone/>
            </a:pPr>
            <a:r>
              <a:rPr lang="bg-BG" b="1" dirty="0" smtClean="0"/>
              <a:t>Издадохме и разпространихме сред колегите м.05.2018: </a:t>
            </a:r>
          </a:p>
          <a:p>
            <a:pPr marL="68580" indent="0" algn="ctr">
              <a:buNone/>
            </a:pPr>
            <a:r>
              <a:rPr lang="bg-BG" b="1" dirty="0" smtClean="0">
                <a:solidFill>
                  <a:srgbClr val="FF0000"/>
                </a:solidFill>
              </a:rPr>
              <a:t>Задължения </a:t>
            </a:r>
            <a:r>
              <a:rPr lang="bg-BG" b="1" dirty="0">
                <a:solidFill>
                  <a:srgbClr val="FF0000"/>
                </a:solidFill>
              </a:rPr>
              <a:t>на ОПЛ </a:t>
            </a:r>
            <a:endParaRPr lang="en-US" dirty="0">
              <a:solidFill>
                <a:srgbClr val="FF0000"/>
              </a:solidFill>
            </a:endParaRPr>
          </a:p>
          <a:p>
            <a:pPr marL="68580" indent="0" algn="ctr">
              <a:buNone/>
            </a:pPr>
            <a:r>
              <a:rPr lang="bg-BG" b="1" dirty="0"/>
              <a:t>по прилагането на общия регламент за защита на личните данни</a:t>
            </a:r>
            <a:endParaRPr lang="en-US" dirty="0"/>
          </a:p>
          <a:p>
            <a:r>
              <a:rPr lang="bg-BG" b="1" dirty="0" smtClean="0"/>
              <a:t>Практически указания</a:t>
            </a:r>
            <a:r>
              <a:rPr lang="bg-BG" b="1" dirty="0"/>
              <a:t>, терминология, </a:t>
            </a:r>
            <a:r>
              <a:rPr lang="bg-BG" b="1" dirty="0" smtClean="0"/>
              <a:t>отговорности, вътрешна инструкция, регистър на дейностите и пр.</a:t>
            </a:r>
            <a:endParaRPr lang="en-US" dirty="0"/>
          </a:p>
          <a:p>
            <a:endParaRPr lang="en-US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76030"/>
            <a:ext cx="2759968" cy="22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597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>
            <a:normAutofit fontScale="90000"/>
          </a:bodyPr>
          <a:lstStyle/>
          <a:p>
            <a:r>
              <a:rPr lang="bg-BG" sz="2800" b="1" dirty="0" smtClean="0">
                <a:solidFill>
                  <a:srgbClr val="FF0000"/>
                </a:solidFill>
              </a:rPr>
              <a:t>Участие в национален съвет на НСОПЛБ , проведен на 16 юни в Смолян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1484784"/>
            <a:ext cx="8352928" cy="537321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bg-BG" b="1" dirty="0"/>
              <a:t>Обсъждане и оформяне на политика по следните основни теми:</a:t>
            </a:r>
            <a:endParaRPr lang="en-US" b="1" dirty="0"/>
          </a:p>
          <a:p>
            <a:r>
              <a:rPr lang="bg-BG" b="1" dirty="0"/>
              <a:t>2.1. Стратегия за постигане на повишен бюджет за ПИМП за 2019 г</a:t>
            </a:r>
            <a:endParaRPr lang="en-US" b="1" dirty="0"/>
          </a:p>
          <a:p>
            <a:r>
              <a:rPr lang="bg-BG" b="1" dirty="0"/>
              <a:t>2.2. Обсъждане на За или Против въвеждане на нови дейности </a:t>
            </a:r>
            <a:endParaRPr lang="en-US" b="1" dirty="0"/>
          </a:p>
          <a:p>
            <a:pPr marL="68580" indent="0">
              <a:buNone/>
            </a:pPr>
            <a:r>
              <a:rPr lang="bg-BG" b="1" dirty="0"/>
              <a:t> </a:t>
            </a:r>
            <a:r>
              <a:rPr lang="bg-BG" b="1" dirty="0" smtClean="0"/>
              <a:t>     2.3</a:t>
            </a:r>
            <a:r>
              <a:rPr lang="bg-BG" b="1" dirty="0"/>
              <a:t>. Потребителска такса. </a:t>
            </a:r>
            <a:endParaRPr lang="en-US" b="1" dirty="0"/>
          </a:p>
          <a:p>
            <a:r>
              <a:rPr lang="bg-BG" b="1" dirty="0"/>
              <a:t> </a:t>
            </a:r>
            <a:r>
              <a:rPr lang="bg-BG" b="1" dirty="0" smtClean="0"/>
              <a:t>2.4</a:t>
            </a:r>
            <a:r>
              <a:rPr lang="bg-BG" b="1" dirty="0"/>
              <a:t>. 24-часово разположение или по</a:t>
            </a:r>
            <a:r>
              <a:rPr lang="en-US" b="1" dirty="0"/>
              <a:t>-</a:t>
            </a:r>
            <a:r>
              <a:rPr lang="bg-BG" b="1" dirty="0"/>
              <a:t>точният термин </a:t>
            </a:r>
            <a:r>
              <a:rPr lang="en-US" b="1" dirty="0"/>
              <a:t>– </a:t>
            </a:r>
          </a:p>
          <a:p>
            <a:r>
              <a:rPr lang="en-US" b="1" dirty="0"/>
              <a:t>                    </a:t>
            </a:r>
            <a:r>
              <a:rPr lang="bg-BG" b="1" dirty="0"/>
              <a:t>осигуряване на  достъп до медицински дейности извън</a:t>
            </a:r>
            <a:endParaRPr lang="en-US" b="1" dirty="0"/>
          </a:p>
          <a:p>
            <a:r>
              <a:rPr lang="en-US" b="1" dirty="0"/>
              <a:t>                    </a:t>
            </a:r>
            <a:r>
              <a:rPr lang="bg-BG" b="1" dirty="0"/>
              <a:t>работния график на  амбулаториите за ПИМП.</a:t>
            </a:r>
            <a:endParaRPr lang="en-US" b="1" dirty="0"/>
          </a:p>
          <a:p>
            <a:r>
              <a:rPr lang="en-US" b="1" dirty="0" smtClean="0"/>
              <a:t> </a:t>
            </a:r>
            <a:r>
              <a:rPr lang="bg-BG" b="1" dirty="0"/>
              <a:t>2.5.Избор на концепция, която да защитаваме: заплащане на всеки</a:t>
            </a:r>
            <a:endParaRPr lang="en-US" b="1" dirty="0"/>
          </a:p>
          <a:p>
            <a:r>
              <a:rPr lang="bg-BG" b="1" dirty="0"/>
              <a:t>       преглед или </a:t>
            </a:r>
            <a:r>
              <a:rPr lang="bg-BG" b="1" dirty="0" err="1"/>
              <a:t>капитация</a:t>
            </a:r>
            <a:r>
              <a:rPr lang="bg-BG" b="1" dirty="0"/>
              <a:t> + заплащане за определени дейности и</a:t>
            </a:r>
            <a:endParaRPr lang="en-US" b="1" dirty="0"/>
          </a:p>
          <a:p>
            <a:r>
              <a:rPr lang="bg-BG" b="1" dirty="0"/>
              <a:t>       свързани с това възможности за смяна на модела на системата    </a:t>
            </a:r>
            <a:endParaRPr lang="en-US" b="1" dirty="0"/>
          </a:p>
          <a:p>
            <a:r>
              <a:rPr lang="bg-BG" b="1" dirty="0"/>
              <a:t>       на здравеопазването. Възможни последствия за ОПЛ.</a:t>
            </a:r>
            <a:endParaRPr lang="en-US" b="1" dirty="0"/>
          </a:p>
          <a:p>
            <a:r>
              <a:rPr lang="bg-BG" b="1" dirty="0" smtClean="0"/>
              <a:t> </a:t>
            </a:r>
            <a:r>
              <a:rPr lang="bg-BG" b="1" dirty="0"/>
              <a:t>2.6. Изисквания по отношение контрола на качеството и </a:t>
            </a:r>
            <a:endParaRPr lang="en-US" b="1" dirty="0"/>
          </a:p>
          <a:p>
            <a:r>
              <a:rPr lang="bg-BG" b="1" dirty="0"/>
              <a:t>                   поддържането на квалификацията на ОПЛ, които да излязат</a:t>
            </a:r>
            <a:endParaRPr lang="en-US" b="1" dirty="0"/>
          </a:p>
          <a:p>
            <a:r>
              <a:rPr lang="bg-BG" b="1" dirty="0"/>
              <a:t>                   от нас и да се контролират с наше участие или по определени</a:t>
            </a:r>
            <a:endParaRPr lang="en-US" b="1" dirty="0"/>
          </a:p>
          <a:p>
            <a:r>
              <a:rPr lang="bg-BG" b="1" dirty="0"/>
              <a:t>                  показатели само от нас.</a:t>
            </a:r>
            <a:endParaRPr lang="en-US" b="1" dirty="0"/>
          </a:p>
          <a:p>
            <a:r>
              <a:rPr lang="bg-BG" b="1" dirty="0"/>
              <a:t> </a:t>
            </a:r>
            <a:r>
              <a:rPr lang="bg-BG" b="1" dirty="0" smtClean="0"/>
              <a:t>2.7</a:t>
            </a:r>
            <a:r>
              <a:rPr lang="bg-BG" b="1" dirty="0"/>
              <a:t>. Наредба за специализацията по Обща медицина</a:t>
            </a:r>
            <a:r>
              <a:rPr lang="bg-BG" b="1" i="1" dirty="0"/>
              <a:t>.    </a:t>
            </a:r>
            <a:endParaRPr lang="en-US" b="1" dirty="0"/>
          </a:p>
          <a:p>
            <a:r>
              <a:rPr lang="bg-BG" b="1" i="1" dirty="0"/>
              <a:t>                   </a:t>
            </a:r>
            <a:r>
              <a:rPr lang="bg-BG" b="1" dirty="0"/>
              <a:t>Препотвърждаване на сегашната ни позиция или нейно</a:t>
            </a:r>
            <a:endParaRPr lang="en-US" b="1" dirty="0"/>
          </a:p>
          <a:p>
            <a:r>
              <a:rPr lang="bg-BG" b="1" dirty="0"/>
              <a:t>                   доизграждане.</a:t>
            </a:r>
            <a:endParaRPr lang="en-US" b="1" dirty="0"/>
          </a:p>
          <a:p>
            <a:r>
              <a:rPr lang="bg-BG" b="1" dirty="0" smtClean="0"/>
              <a:t> </a:t>
            </a:r>
            <a:r>
              <a:rPr lang="bg-BG" b="1" dirty="0"/>
              <a:t>2.8. Медийна политика.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1484784"/>
            <a:ext cx="7920880" cy="537321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bg-BG" b="1" dirty="0" smtClean="0"/>
          </a:p>
          <a:p>
            <a:pPr marL="68580" indent="0">
              <a:buNone/>
            </a:pPr>
            <a:endParaRPr lang="bg-BG" b="1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04664"/>
            <a:ext cx="8229600" cy="6264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„Разгледа се примерът на колегите ОПЛ в Румъния, които въпреки националния протест, предизвикан от сходните им с нашите проблеми, в крайна сметка са ликвидирани от държавата като частни лечебни заведения и 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вече са на твърда работна заплата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!!!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bg-BG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 algn="ctr">
              <a:buNone/>
              <a:defRPr/>
            </a:pPr>
            <a:r>
              <a:rPr lang="bg-BG" sz="3600" b="1" dirty="0">
                <a:solidFill>
                  <a:sysClr val="windowText" lastClr="000000"/>
                </a:solidFill>
                <a:latin typeface="Calibri"/>
              </a:rPr>
              <a:t>Д-р Орлин Кожухаров, </a:t>
            </a:r>
            <a:r>
              <a:rPr lang="ru-RU" sz="2400" dirty="0">
                <a:solidFill>
                  <a:sysClr val="windowText" lastClr="000000"/>
                </a:solidFill>
                <a:latin typeface="Calibri"/>
              </a:rPr>
              <a:t>Член на УС и </a:t>
            </a:r>
            <a:r>
              <a:rPr lang="ru-RU" sz="2400" dirty="0" err="1">
                <a:solidFill>
                  <a:sysClr val="windowText" lastClr="000000"/>
                </a:solidFill>
                <a:latin typeface="Calibri"/>
              </a:rPr>
              <a:t>Председател</a:t>
            </a:r>
            <a:r>
              <a:rPr lang="ru-RU" sz="2400" dirty="0">
                <a:solidFill>
                  <a:sysClr val="windowText" lastClr="000000"/>
                </a:solidFill>
                <a:latin typeface="Calibri"/>
              </a:rPr>
              <a:t> на СОПЛ - </a:t>
            </a:r>
            <a:r>
              <a:rPr lang="ru-RU" sz="2400" dirty="0" err="1">
                <a:solidFill>
                  <a:sysClr val="windowText" lastClr="000000"/>
                </a:solidFill>
                <a:latin typeface="Calibri"/>
              </a:rPr>
              <a:t>Русе</a:t>
            </a:r>
            <a:r>
              <a:rPr lang="bg-BG" sz="2400" b="1" dirty="0">
                <a:solidFill>
                  <a:sysClr val="windowText" lastClr="000000"/>
                </a:solidFill>
                <a:latin typeface="Calibri"/>
              </a:rPr>
              <a:t>:  </a:t>
            </a:r>
            <a:r>
              <a:rPr lang="bg-BG" b="1" dirty="0">
                <a:solidFill>
                  <a:srgbClr val="FF0000"/>
                </a:solidFill>
                <a:latin typeface="Calibri"/>
              </a:rPr>
              <a:t>ОПЛ в Румъния са вече със заплати  1400 евро!</a:t>
            </a:r>
            <a:endParaRPr lang="en-US" b="1" dirty="0">
              <a:solidFill>
                <a:srgbClr val="FF0000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1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48680"/>
            <a:ext cx="8291264" cy="6624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№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22/19.06.2018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TO: </a:t>
            </a:r>
            <a:r>
              <a: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ROMANIAN NATIONAL SOCIETY</a:t>
            </a:r>
            <a:r>
              <a:rPr kumimoji="0" lang="bg-BG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 </a:t>
            </a:r>
            <a:r>
              <a:rPr kumimoji="0" lang="bg-BG" sz="3200" b="0" i="0" u="sng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       </a:t>
            </a:r>
            <a:r>
              <a:rPr kumimoji="0" lang="bg-BG" sz="3200" b="0" i="0" u="none" strike="noStrike" kern="1200" cap="all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 </a:t>
            </a: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From:  Association of General                </a:t>
            </a:r>
            <a:b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</a:b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            OF FAMILY MEDICINE                                                                                         practitioners in Sofia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 for information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Dear colleagues,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are asking you to, please, kindly send us the up to-date and detailed information  about  the mechanism of financing of the GP by CNAS Fund in Romania.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we are facing a lot of problems concerning financing of GP in Bulgaria. We are also trying to collect and work on information about the financing of GP in Europe.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help will be very useful.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 you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Sincerely, 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George Mindov (MD)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Chairman of Association of General Practitioners Sofia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19.06.2018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55576" y="836712"/>
            <a:ext cx="7776864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g-BG" b="1" dirty="0" smtClean="0"/>
              <a:t>                          Здравейте</a:t>
            </a:r>
            <a:r>
              <a:rPr lang="bg-BG" b="1" dirty="0"/>
              <a:t>,</a:t>
            </a:r>
            <a:endParaRPr lang="en-US" b="1" dirty="0"/>
          </a:p>
          <a:p>
            <a:pPr marL="0" indent="0">
              <a:buNone/>
            </a:pPr>
            <a:r>
              <a:rPr lang="bg-BG" b="1" dirty="0"/>
              <a:t>Пише ви Председателят на Дружеството на </a:t>
            </a:r>
            <a:r>
              <a:rPr lang="bg-BG" b="1" dirty="0" smtClean="0"/>
              <a:t>   </a:t>
            </a:r>
            <a:r>
              <a:rPr lang="en-US" b="1" dirty="0" smtClean="0"/>
              <a:t>GP</a:t>
            </a:r>
            <a:r>
              <a:rPr lang="bg-BG" b="1" dirty="0"/>
              <a:t>,</a:t>
            </a:r>
            <a:r>
              <a:rPr lang="en-US" b="1" dirty="0"/>
              <a:t>s </a:t>
            </a:r>
            <a:r>
              <a:rPr lang="bg-BG" b="1" dirty="0"/>
              <a:t>в град София /България/.</a:t>
            </a:r>
            <a:endParaRPr lang="en-US" b="1" dirty="0"/>
          </a:p>
          <a:p>
            <a:pPr marL="0" indent="0">
              <a:buNone/>
            </a:pPr>
            <a:r>
              <a:rPr lang="bg-BG" b="1" dirty="0"/>
              <a:t>В момента имаме много проблеми с финансирането в България и събираме и обработваме информация за работата и финансирането на </a:t>
            </a:r>
            <a:r>
              <a:rPr lang="en-US" b="1" dirty="0"/>
              <a:t>GP</a:t>
            </a:r>
            <a:r>
              <a:rPr lang="bg-BG" b="1" dirty="0"/>
              <a:t>,</a:t>
            </a:r>
            <a:r>
              <a:rPr lang="en-US" b="1" dirty="0"/>
              <a:t>s </a:t>
            </a:r>
            <a:r>
              <a:rPr lang="bg-BG" b="1" dirty="0"/>
              <a:t>в Европа.</a:t>
            </a:r>
            <a:endParaRPr lang="en-US" b="1" dirty="0"/>
          </a:p>
          <a:p>
            <a:pPr marL="0" indent="0" algn="ctr">
              <a:buNone/>
            </a:pPr>
            <a:r>
              <a:rPr lang="bg-BG" b="1" dirty="0"/>
              <a:t>Ще се радваме да ни предоставите актуална  информация за  механизма  на финансиране на </a:t>
            </a:r>
            <a:r>
              <a:rPr lang="en-US" b="1" dirty="0"/>
              <a:t>General Practitioners </a:t>
            </a:r>
            <a:r>
              <a:rPr lang="bg-BG" b="1" dirty="0"/>
              <a:t> от фонда </a:t>
            </a:r>
            <a:r>
              <a:rPr lang="en-US" b="1" dirty="0"/>
              <a:t>CNAS </a:t>
            </a:r>
            <a:r>
              <a:rPr lang="bg-BG" b="1" dirty="0"/>
              <a:t>в  Румъния </a:t>
            </a:r>
            <a:r>
              <a:rPr lang="bg-BG" dirty="0"/>
              <a:t>                     </a:t>
            </a:r>
            <a:r>
              <a:rPr lang="bg-BG" dirty="0" smtClean="0"/>
              <a:t>                                                </a:t>
            </a:r>
            <a:r>
              <a:rPr lang="bg-BG" dirty="0"/>
              <a:t>Поздрави, </a:t>
            </a:r>
            <a:endParaRPr lang="en-US" dirty="0"/>
          </a:p>
          <a:p>
            <a:pPr marL="0" indent="0" algn="ctr">
              <a:buNone/>
            </a:pPr>
            <a:r>
              <a:rPr lang="bg-BG" sz="2000" dirty="0"/>
              <a:t>Д-р Георги Миндов</a:t>
            </a:r>
            <a:endParaRPr lang="en-US" sz="2000" dirty="0"/>
          </a:p>
          <a:p>
            <a:pPr marL="0" indent="0" algn="ctr">
              <a:buNone/>
            </a:pPr>
            <a:r>
              <a:rPr lang="bg-BG" sz="2000" dirty="0"/>
              <a:t>Председател на ДСОПЛ / Дружество на софийските общопрактикуващи лекари/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272807" cy="6768751"/>
          </a:xfrm>
        </p:spPr>
      </p:pic>
    </p:spTree>
    <p:extLst>
      <p:ext uri="{BB962C8B-B14F-4D97-AF65-F5344CB8AC3E}">
        <p14:creationId xmlns:p14="http://schemas.microsoft.com/office/powerpoint/2010/main" val="8951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260648"/>
            <a:ext cx="6777317" cy="640871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Tx/>
              <a:buSzTx/>
              <a:buNone/>
            </a:pPr>
            <a:r>
              <a:rPr lang="bg-BG" sz="2200" b="1" dirty="0">
                <a:solidFill>
                  <a:prstClr val="black"/>
                </a:solidFill>
                <a:latin typeface="Calibri"/>
              </a:rPr>
              <a:t>Скъпи колеги, </a:t>
            </a:r>
            <a:endParaRPr lang="en-US" sz="2200" b="1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buClrTx/>
              <a:buSzTx/>
              <a:buNone/>
            </a:pPr>
            <a:r>
              <a:rPr lang="bg-BG" sz="2200" b="1" dirty="0">
                <a:solidFill>
                  <a:prstClr val="black"/>
                </a:solidFill>
                <a:latin typeface="Calibri"/>
              </a:rPr>
              <a:t>С голямо удоволствие ние отговаряме на Вашата молба. Системата ни за здравеопазване е Национална осигурителна система , което означава, че всички плащат част от доходите си  в Национален здравен фонд. Този фонд се използва за финансиране на всички медицински услуги на ниво болница, </a:t>
            </a:r>
            <a:r>
              <a:rPr lang="bg-BG" sz="2200" b="1" dirty="0" err="1">
                <a:solidFill>
                  <a:prstClr val="black"/>
                </a:solidFill>
                <a:latin typeface="Calibri"/>
              </a:rPr>
              <a:t>извънболнична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 помощ и първична помощ. Този фонд обхваща също лабораторни и образни тестове и някои специализирани услуги като палиативни и домашни грижи. Отделен финансиран  фонд от бюджета е посветен на специални здравни програми като грижа за диабет, майчинство, детско, онкологични , редки болести, сърдечни заболявания и др. </a:t>
            </a:r>
            <a:r>
              <a:rPr lang="bg-BG" sz="2200" b="1" dirty="0">
                <a:solidFill>
                  <a:srgbClr val="FF0000"/>
                </a:solidFill>
                <a:latin typeface="Calibri"/>
              </a:rPr>
              <a:t>Първичната грижа се организира като независима професия, като повечето практики са индивидуални практики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. Лекарите работят като самостоятелно издържащи се лица. Някои от нас работят като дружества/фирми с ограничена отговорност.  В практиките са наети сестри. Всички разходи за управлението  на практиката, се заплащат и поддържат  от лекаря. Приходите от практиката не ни позволяват да наемем ръководител/менажер  на практика, за да ни помогне с административни задачи.</a:t>
            </a:r>
            <a:endParaRPr lang="en-US" sz="2200" b="1" dirty="0">
              <a:solidFill>
                <a:prstClr val="black"/>
              </a:solidFill>
              <a:latin typeface="Calibri"/>
            </a:endParaRPr>
          </a:p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5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 fontScale="92500" lnSpcReduction="10000"/>
          </a:bodyPr>
          <a:lstStyle/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r>
              <a:rPr lang="bg-BG" sz="2200" b="1" dirty="0">
                <a:solidFill>
                  <a:prstClr val="black"/>
                </a:solidFill>
                <a:latin typeface="Calibri"/>
              </a:rPr>
              <a:t>Плащането в първичната помощ е смесено: </a:t>
            </a:r>
            <a:r>
              <a:rPr lang="bg-BG" sz="2200" b="1" dirty="0">
                <a:solidFill>
                  <a:srgbClr val="FF0000"/>
                </a:solidFill>
                <a:latin typeface="Calibri"/>
              </a:rPr>
              <a:t>50% от </a:t>
            </a:r>
            <a:r>
              <a:rPr lang="bg-BG" sz="2200" b="1" dirty="0" err="1">
                <a:solidFill>
                  <a:srgbClr val="FF0000"/>
                </a:solidFill>
                <a:latin typeface="Calibri"/>
              </a:rPr>
              <a:t>капитация</a:t>
            </a:r>
            <a:r>
              <a:rPr lang="bg-BG" sz="2200" b="1" dirty="0">
                <a:solidFill>
                  <a:srgbClr val="FF0000"/>
                </a:solidFill>
                <a:latin typeface="Calibri"/>
              </a:rPr>
              <a:t> и 50% такса за услуги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. Това микс/смесено плащане осигурява баланс между основните нужди на практиката, независимо от броя на пациентите. </a:t>
            </a:r>
            <a:r>
              <a:rPr lang="bg-BG" sz="2200" b="1" dirty="0" err="1">
                <a:solidFill>
                  <a:prstClr val="black"/>
                </a:solidFill>
                <a:latin typeface="Calibri"/>
              </a:rPr>
              <a:t>Капитацията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 се изчислява по диференциран начин, съответстващ на структурата на списъка на пациентите. Децата и хората на възраст над 65 години получават по-добро заплащане. Същото се отнася  и за пациенти в институции </a:t>
            </a:r>
            <a:r>
              <a:rPr lang="bg-BG" sz="2200" b="1" dirty="0">
                <a:solidFill>
                  <a:srgbClr val="FF0000"/>
                </a:solidFill>
                <a:latin typeface="Calibri"/>
              </a:rPr>
              <a:t>или инвалиди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. </a:t>
            </a:r>
            <a:endParaRPr lang="en-US" sz="2200" b="1" dirty="0">
              <a:solidFill>
                <a:prstClr val="black"/>
              </a:solidFill>
              <a:latin typeface="Calibri"/>
            </a:endParaRPr>
          </a:p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r>
              <a:rPr lang="bg-BG" sz="2200" b="1" dirty="0">
                <a:solidFill>
                  <a:prstClr val="black"/>
                </a:solidFill>
                <a:latin typeface="Calibri"/>
              </a:rPr>
              <a:t>Таксата за обслужване също е диференцирана. Услуги като профилактика при деца и възрастни, мониторинг на хронични заболявания болестите имат по-добра ставка на плащане. За изчисляването на таксите е въведена точкова система. Всяка година </a:t>
            </a:r>
            <a:r>
              <a:rPr lang="bg-BG" sz="2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Националната застрахователна каса  изчислява  таксата за </a:t>
            </a:r>
            <a:r>
              <a:rPr lang="bg-BG" sz="2200" b="1" dirty="0" err="1">
                <a:solidFill>
                  <a:prstClr val="black"/>
                </a:solidFill>
                <a:latin typeface="Calibri"/>
              </a:rPr>
              <a:t>капитация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 (т.е. стойността на една точка за </a:t>
            </a:r>
            <a:r>
              <a:rPr lang="bg-BG" sz="2200" b="1" dirty="0" err="1">
                <a:solidFill>
                  <a:prstClr val="black"/>
                </a:solidFill>
                <a:latin typeface="Calibri"/>
              </a:rPr>
              <a:t>капитация</a:t>
            </a:r>
            <a:r>
              <a:rPr lang="en-US" sz="2200" b="1" dirty="0">
                <a:solidFill>
                  <a:prstClr val="black"/>
                </a:solidFill>
                <a:latin typeface="Calibri"/>
              </a:rPr>
              <a:t>)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, която се получава в корелация с колко осигурени лица има и услуги с такси (т.е. стойността на една точка за услуга). Всяка практика докладва на Здравното осигуряване в края на месеца дейността си. Това дава сумарно  определен </a:t>
            </a:r>
            <a:r>
              <a:rPr lang="bg-BG" sz="2200" b="1" dirty="0">
                <a:solidFill>
                  <a:srgbClr val="FF0000"/>
                </a:solidFill>
                <a:latin typeface="Calibri"/>
              </a:rPr>
              <a:t>брой точки за услуги и точки за </a:t>
            </a:r>
            <a:r>
              <a:rPr lang="bg-BG" sz="2200" b="1" dirty="0" err="1">
                <a:solidFill>
                  <a:srgbClr val="FF0000"/>
                </a:solidFill>
                <a:latin typeface="Calibri"/>
              </a:rPr>
              <a:t>капитация</a:t>
            </a:r>
            <a:r>
              <a:rPr lang="bg-BG" sz="2200" b="1" dirty="0">
                <a:solidFill>
                  <a:prstClr val="black"/>
                </a:solidFill>
                <a:latin typeface="Calibri"/>
              </a:rPr>
              <a:t>, които ще бъдат трансформирано в пари  насочени към практиките. </a:t>
            </a:r>
            <a:endParaRPr lang="en-US" sz="2200" b="1" dirty="0">
              <a:solidFill>
                <a:prstClr val="black"/>
              </a:solidFill>
              <a:latin typeface="Calibri"/>
            </a:endParaRPr>
          </a:p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 fontScale="92500" lnSpcReduction="10000"/>
          </a:bodyPr>
          <a:lstStyle/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r>
              <a:rPr lang="bg-BG" sz="2700" b="1" dirty="0">
                <a:solidFill>
                  <a:prstClr val="black"/>
                </a:solidFill>
                <a:latin typeface="Calibri"/>
              </a:rPr>
              <a:t>Ние не сме много доволни от тази система, но все още не е договорено в нашата общност какъв модел плащането би било по-добре за нас, като някои твърдят, че по-голяма такса за </a:t>
            </a:r>
            <a:r>
              <a:rPr lang="bg-BG" sz="2700" b="1" dirty="0" err="1">
                <a:solidFill>
                  <a:prstClr val="black"/>
                </a:solidFill>
                <a:latin typeface="Calibri"/>
              </a:rPr>
              <a:t>капитация</a:t>
            </a:r>
            <a:r>
              <a:rPr lang="bg-BG" sz="2700" b="1" dirty="0">
                <a:solidFill>
                  <a:prstClr val="black"/>
                </a:solidFill>
                <a:latin typeface="Calibri"/>
              </a:rPr>
              <a:t> би била по-добра, а  някои, че предимно  такса за заплащане на услугата би била по-добра. </a:t>
            </a:r>
            <a:endParaRPr lang="en-US" sz="2700" b="1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buClrTx/>
              <a:buSzTx/>
              <a:buNone/>
            </a:pPr>
            <a:r>
              <a:rPr lang="bg-BG" sz="2700" b="1" dirty="0">
                <a:solidFill>
                  <a:prstClr val="black"/>
                </a:solidFill>
                <a:latin typeface="Calibri"/>
              </a:rPr>
              <a:t>Надявам се, че нашият отговор ви задоволява за момента. Ако имате нужда от конкретни подробности, ние сме щастливи да продължим </a:t>
            </a:r>
            <a:r>
              <a:rPr lang="bg-BG" sz="2700" b="1" dirty="0" smtClean="0">
                <a:solidFill>
                  <a:prstClr val="black"/>
                </a:solidFill>
                <a:latin typeface="Calibri"/>
              </a:rPr>
              <a:t>да обсъждаме </a:t>
            </a:r>
            <a:r>
              <a:rPr lang="bg-BG" sz="2700" b="1" dirty="0">
                <a:solidFill>
                  <a:prstClr val="black"/>
                </a:solidFill>
                <a:latin typeface="Calibri"/>
              </a:rPr>
              <a:t>с вас. Също така ще се радваме да укрепим сътрудничеството между нашите организации.</a:t>
            </a:r>
            <a:endParaRPr lang="en-US" sz="2700" b="1" dirty="0">
              <a:solidFill>
                <a:prstClr val="black"/>
              </a:solidFill>
              <a:latin typeface="Calibri"/>
            </a:endParaRPr>
          </a:p>
          <a:p>
            <a:pPr marL="0" lvl="0" indent="0" algn="ctr">
              <a:buClrTx/>
              <a:buSzTx/>
              <a:buNone/>
            </a:pPr>
            <a:r>
              <a:rPr lang="bg-BG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bg-BG" sz="2000" dirty="0">
                <a:solidFill>
                  <a:prstClr val="black"/>
                </a:solidFill>
                <a:latin typeface="Calibri"/>
              </a:rPr>
              <a:t>На Ваше разположение,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0" lvl="0" indent="0" algn="ctr">
              <a:buClrTx/>
              <a:buSzTx/>
              <a:buNone/>
            </a:pPr>
            <a:r>
              <a:rPr lang="bg-BG" sz="2000" dirty="0">
                <a:solidFill>
                  <a:prstClr val="black"/>
                </a:solidFill>
                <a:latin typeface="Calibri"/>
              </a:rPr>
              <a:t>От името на Изпълнителния съвет на SNMF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0" lvl="0" indent="0" algn="ctr">
              <a:buClrTx/>
              <a:buSzTx/>
              <a:buNone/>
            </a:pPr>
            <a:r>
              <a:rPr lang="bg-BG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bg-BG" sz="2000" b="1" dirty="0">
                <a:solidFill>
                  <a:prstClr val="black"/>
                </a:solidFill>
                <a:latin typeface="Calibri"/>
              </a:rPr>
              <a:t>Андреа </a:t>
            </a:r>
            <a:r>
              <a:rPr lang="bg-BG" sz="2000" b="1" dirty="0" err="1">
                <a:solidFill>
                  <a:prstClr val="black"/>
                </a:solidFill>
                <a:latin typeface="Calibri"/>
              </a:rPr>
              <a:t>Некулау</a:t>
            </a:r>
            <a:r>
              <a:rPr lang="bg-BG" sz="2000" b="1" dirty="0">
                <a:solidFill>
                  <a:prstClr val="black"/>
                </a:solidFill>
                <a:latin typeface="Calibri"/>
              </a:rPr>
              <a:t> 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marL="0" lvl="0" indent="0" algn="ctr">
              <a:buClrTx/>
              <a:buSzTx/>
              <a:buNone/>
            </a:pPr>
            <a:r>
              <a:rPr lang="bg-BG" sz="2000" dirty="0">
                <a:solidFill>
                  <a:prstClr val="black"/>
                </a:solidFill>
                <a:latin typeface="Calibri"/>
              </a:rPr>
              <a:t>Вицепрезидент на SNMF Международно лице за връзки.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Calibri"/>
            </a:endParaRPr>
          </a:p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txBody>
          <a:bodyPr>
            <a:normAutofit fontScale="90000"/>
          </a:bodyPr>
          <a:lstStyle/>
          <a:p>
            <a:r>
              <a:rPr lang="bg-BG" sz="2800" b="1" dirty="0" smtClean="0">
                <a:solidFill>
                  <a:srgbClr val="FF0000"/>
                </a:solidFill>
              </a:rPr>
              <a:t>Решения на  национален съвет на НСОПЛБ , проведен на 16 юни в Смолян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39552" y="1484784"/>
            <a:ext cx="8064896" cy="5373216"/>
          </a:xfrm>
        </p:spPr>
        <p:txBody>
          <a:bodyPr>
            <a:normAutofit/>
          </a:bodyPr>
          <a:lstStyle/>
          <a:p>
            <a:pPr lvl="0" indent="-342900">
              <a:buClrTx/>
              <a:buSzTx/>
              <a:buFont typeface="Arial" panose="020B0604020202020204" pitchFamily="34" charset="0"/>
              <a:buChar char="•"/>
            </a:pPr>
            <a:r>
              <a:rPr lang="bg-BG" sz="2700" dirty="0">
                <a:solidFill>
                  <a:prstClr val="black"/>
                </a:solidFill>
                <a:latin typeface="Calibri"/>
              </a:rPr>
              <a:t>Профилактичният </a:t>
            </a:r>
            <a:r>
              <a:rPr lang="bg-BG" sz="2700" dirty="0" smtClean="0">
                <a:solidFill>
                  <a:prstClr val="black"/>
                </a:solidFill>
                <a:latin typeface="Calibri"/>
              </a:rPr>
              <a:t>преглед да </a:t>
            </a:r>
            <a:r>
              <a:rPr lang="bg-BG" sz="2700" dirty="0">
                <a:solidFill>
                  <a:prstClr val="black"/>
                </a:solidFill>
                <a:latin typeface="Calibri"/>
              </a:rPr>
              <a:t>се разшири като се включи </a:t>
            </a:r>
            <a:r>
              <a:rPr lang="bg-BG" sz="2700" b="1" dirty="0">
                <a:solidFill>
                  <a:prstClr val="black"/>
                </a:solidFill>
                <a:latin typeface="Calibri"/>
              </a:rPr>
              <a:t>изследването на АЛАТ </a:t>
            </a:r>
            <a:r>
              <a:rPr lang="bg-BG" sz="2700" dirty="0">
                <a:solidFill>
                  <a:prstClr val="black"/>
                </a:solidFill>
                <a:latin typeface="Calibri"/>
              </a:rPr>
              <a:t>- маркер за чернодробно увреждане</a:t>
            </a:r>
            <a:r>
              <a:rPr lang="bg-BG" sz="27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lvl="0" indent="0">
              <a:buClrTx/>
              <a:buSzTx/>
              <a:buNone/>
            </a:pPr>
            <a:r>
              <a:rPr lang="bg-BG" sz="2700" dirty="0" smtClean="0">
                <a:solidFill>
                  <a:prstClr val="black"/>
                </a:solidFill>
                <a:latin typeface="Calibri"/>
              </a:rPr>
              <a:t>      2.8</a:t>
            </a:r>
            <a:r>
              <a:rPr lang="bg-BG" sz="27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bg-BG" sz="2700" b="1" dirty="0">
                <a:solidFill>
                  <a:prstClr val="black"/>
                </a:solidFill>
                <a:latin typeface="Calibri"/>
              </a:rPr>
              <a:t>Медийна политика на НСОПЛБ:</a:t>
            </a:r>
          </a:p>
          <a:p>
            <a:pPr marL="0" lvl="0" indent="0">
              <a:buClrTx/>
              <a:buSzTx/>
              <a:buNone/>
            </a:pPr>
            <a:r>
              <a:rPr lang="bg-BG" sz="2700" dirty="0">
                <a:solidFill>
                  <a:prstClr val="black"/>
                </a:solidFill>
                <a:latin typeface="Calibri"/>
              </a:rPr>
              <a:t>Всякакви медийни изяви да бъдат </a:t>
            </a:r>
            <a:r>
              <a:rPr lang="bg-BG" sz="2700" b="1" dirty="0">
                <a:solidFill>
                  <a:prstClr val="black"/>
                </a:solidFill>
                <a:latin typeface="Calibri"/>
              </a:rPr>
              <a:t>винаги</a:t>
            </a:r>
            <a:r>
              <a:rPr lang="bg-BG" sz="2700" dirty="0">
                <a:solidFill>
                  <a:prstClr val="black"/>
                </a:solidFill>
                <a:latin typeface="Calibri"/>
              </a:rPr>
              <a:t> добре съгласувани с ръководството – с председателя или </a:t>
            </a:r>
            <a:r>
              <a:rPr lang="bg-BG" sz="2700" dirty="0" err="1">
                <a:solidFill>
                  <a:prstClr val="black"/>
                </a:solidFill>
                <a:latin typeface="Calibri"/>
              </a:rPr>
              <a:t>зам.председателите</a:t>
            </a:r>
            <a:r>
              <a:rPr lang="bg-BG" sz="2700" dirty="0">
                <a:solidFill>
                  <a:prstClr val="black"/>
                </a:solidFill>
                <a:latin typeface="Calibri"/>
              </a:rPr>
              <a:t> на НСОПЛБ. </a:t>
            </a:r>
            <a:endParaRPr lang="bg-BG" sz="2700" dirty="0" smtClean="0">
              <a:solidFill>
                <a:prstClr val="black"/>
              </a:solidFill>
              <a:latin typeface="Calibri"/>
            </a:endParaRPr>
          </a:p>
          <a:p>
            <a:pPr marL="0" lvl="0" indent="0">
              <a:buClrTx/>
              <a:buSzTx/>
              <a:buNone/>
            </a:pPr>
            <a:r>
              <a:rPr lang="bg-BG" sz="2700" b="1" dirty="0">
                <a:solidFill>
                  <a:srgbClr val="FF0000"/>
                </a:solidFill>
                <a:latin typeface="Calibri"/>
              </a:rPr>
              <a:t>Да няма самоволни писма, имейли до БЛС и др. без обсъждане на позицията с НСОПЛБ</a:t>
            </a:r>
            <a:r>
              <a:rPr lang="bg-BG" sz="2700" dirty="0">
                <a:solidFill>
                  <a:prstClr val="black"/>
                </a:solidFill>
                <a:latin typeface="Calibri"/>
              </a:rPr>
              <a:t>.</a:t>
            </a:r>
            <a:endParaRPr lang="en-US" sz="2700" dirty="0">
              <a:solidFill>
                <a:prstClr val="black"/>
              </a:solidFill>
              <a:latin typeface="Calibri"/>
            </a:endParaRPr>
          </a:p>
          <a:p>
            <a:endParaRPr lang="bg-B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Първа конференция</a:t>
            </a:r>
            <a:br>
              <a:rPr lang="bg-BG" b="1" dirty="0" smtClean="0">
                <a:solidFill>
                  <a:srgbClr val="FF0000"/>
                </a:solidFill>
              </a:rPr>
            </a:br>
            <a:r>
              <a:rPr lang="bg-BG" b="1" dirty="0" smtClean="0">
                <a:solidFill>
                  <a:srgbClr val="FF0000"/>
                </a:solidFill>
              </a:rPr>
              <a:t>3 декември 2016г.            Хотел България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bg-BG" b="1" dirty="0"/>
              <a:t>НАУЧНА  КОНФЕРЕНЦИЯ  и  ОТВОРЕНА СРЕЩА </a:t>
            </a:r>
            <a:r>
              <a:rPr lang="bg-BG" b="1" dirty="0" smtClean="0"/>
              <a:t>ДЕБАТ</a:t>
            </a:r>
          </a:p>
          <a:p>
            <a:pPr algn="ctr"/>
            <a:endParaRPr lang="en-US" dirty="0"/>
          </a:p>
          <a:p>
            <a:pPr marL="365760" lvl="1" indent="0" algn="ctr">
              <a:buNone/>
            </a:pPr>
            <a:r>
              <a:rPr lang="bg-BG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Актуални проблеми на </a:t>
            </a:r>
            <a:r>
              <a:rPr lang="bg-BG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общопрактикуващите</a:t>
            </a:r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лекари</a:t>
            </a:r>
            <a:r>
              <a:rPr lang="bg-BG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  <a:p>
            <a:pPr marL="365760" lvl="1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68580" indent="0" algn="ctr">
              <a:buNone/>
            </a:pPr>
            <a:r>
              <a:rPr lang="bg-BG" b="1" dirty="0"/>
              <a:t>3 декември, събота </a:t>
            </a:r>
            <a:r>
              <a:rPr lang="bg-BG" dirty="0"/>
              <a:t> </a:t>
            </a:r>
            <a:r>
              <a:rPr lang="bg-BG" b="1" dirty="0"/>
              <a:t>Гранд хотел България</a:t>
            </a:r>
            <a:endParaRPr lang="en-US" dirty="0"/>
          </a:p>
          <a:p>
            <a:pPr marL="68580" indent="0" algn="ctr">
              <a:buNone/>
            </a:pPr>
            <a:r>
              <a:rPr lang="bg-BG" b="1" dirty="0"/>
              <a:t>Бул. Цар Освободител №4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2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184576" cy="4725144"/>
          </a:xfrm>
        </p:spPr>
      </p:pic>
      <p:sp>
        <p:nvSpPr>
          <p:cNvPr id="4" name="Текстово поле 3"/>
          <p:cNvSpPr txBox="1"/>
          <p:nvPr/>
        </p:nvSpPr>
        <p:spPr>
          <a:xfrm>
            <a:off x="859686" y="5085184"/>
            <a:ext cx="8259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90 000 лв. струва лечението на един пациент с Хепатит С</a:t>
            </a:r>
          </a:p>
          <a:p>
            <a:r>
              <a:rPr lang="bg-BG" b="1" dirty="0" smtClean="0"/>
              <a:t>4300 ОПЛ х1 случай годишно ще струва на бюджета  над 430 милиона лева.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8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 smtClean="0"/>
              <a:t>На 14 юни се проведе  работна среща в СЗОК</a:t>
            </a:r>
          </a:p>
          <a:p>
            <a:endParaRPr lang="bg-BG" dirty="0"/>
          </a:p>
          <a:p>
            <a:pPr marL="68580" indent="0">
              <a:buNone/>
            </a:pPr>
            <a:r>
              <a:rPr lang="bg-BG" dirty="0" smtClean="0"/>
              <a:t>                  Договорено беше:</a:t>
            </a:r>
          </a:p>
          <a:p>
            <a:r>
              <a:rPr lang="bg-BG" dirty="0" smtClean="0"/>
              <a:t>Мейл на СЗОК </a:t>
            </a:r>
            <a:r>
              <a:rPr lang="en-US" b="1" dirty="0" smtClean="0">
                <a:hlinkClick r:id="rId2"/>
              </a:rPr>
              <a:t>sofia@nhif.bg</a:t>
            </a:r>
            <a:r>
              <a:rPr lang="en-US" b="1" dirty="0" smtClean="0"/>
              <a:t> </a:t>
            </a:r>
            <a:r>
              <a:rPr lang="bg-BG" b="1" dirty="0" smtClean="0"/>
              <a:t>на който колегите от </a:t>
            </a:r>
            <a:r>
              <a:rPr lang="bg-BG" b="1" dirty="0" err="1" smtClean="0"/>
              <a:t>гр.София</a:t>
            </a:r>
            <a:r>
              <a:rPr lang="bg-BG" b="1" dirty="0" smtClean="0"/>
              <a:t> да подават по електронен път молби за отпуск, РС и др. с което беше намалена значително административната тежест.</a:t>
            </a:r>
          </a:p>
          <a:p>
            <a:r>
              <a:rPr lang="bg-BG" b="1" dirty="0" smtClean="0"/>
              <a:t>Договорена беше и крайна дата от – 10 число на последни месец от тримесечието за подаване на молби за допълнителен РС.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20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 fontScale="62500" lnSpcReduction="20000"/>
          </a:bodyPr>
          <a:lstStyle/>
          <a:p>
            <a:pPr marL="68580" indent="0" algn="ctr">
              <a:buNone/>
            </a:pPr>
            <a:r>
              <a:rPr lang="bg-BG" sz="2900" b="1" dirty="0" smtClean="0"/>
              <a:t>На 29 юни бе проведена работна среща на Дружеството на която бяха обсъдени  следните важни теми:</a:t>
            </a:r>
          </a:p>
          <a:p>
            <a:pPr>
              <a:lnSpc>
                <a:spcPts val="1265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Стратегия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постигане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целите на протестите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през 2018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b="1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Обсъждане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въвеждане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какви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каква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отпадане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преформулиране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съществуващи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такива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65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Потребителска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такса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Варианти, Такса административно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обслужване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24-часово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разположение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осигуряване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достъп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извън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работния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амбулаториите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ПИМП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възможни решения.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Избор на концепция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заплащане на всеки преглед или </a:t>
            </a:r>
            <a:r>
              <a:rPr lang="bg-B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капитация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заплащане за определени дейности и свързани с това възможности за смяна на модела на система на здравеопазването. Възможни последствия за ОПЛ.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на ОПЛ 2019г. стратегия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постигане.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Застраховки на </a:t>
            </a:r>
            <a:r>
              <a:rPr lang="bg-BG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ОПЛ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8.Представяне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обсъждане на </a:t>
            </a: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Правилник за работата на УС на ДСОПЛ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работна група: д-р Миндов, д-р Колев, д-р Енева, д-р </a:t>
            </a: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Тошкова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Представяне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обсъждане на </a:t>
            </a: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Правилник за взаимопомощ на ДСОПЛ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/д-р Здравкова, д-р Колев/.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 Представяне 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обсъждане  на </a:t>
            </a:r>
            <a:r>
              <a:rPr lang="bg-BG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Правилник за работата на КК</a:t>
            </a:r>
            <a:r>
              <a:rPr lang="bg-B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/д-р Караджова/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22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 fontScale="92500"/>
          </a:bodyPr>
          <a:lstStyle/>
          <a:p>
            <a:pPr marL="6858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Разширен </a:t>
            </a:r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</a:t>
            </a:r>
            <a:r>
              <a:rPr lang="bg-BG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ДСОПЛ </a:t>
            </a:r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bg-BG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 </a:t>
            </a:r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Ноември</a:t>
            </a:r>
            <a:endParaRPr lang="bg-BG" b="1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Изработване на проект за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</a:t>
            </a: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разпределение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цени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обеми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ЗБНЗОК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становище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ДСОПЛ</a:t>
            </a:r>
            <a:b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Приемане на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Правилник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взаимопомощ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ДСОПЛ</a:t>
            </a:r>
            <a:b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Задължителни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застраховки</a:t>
            </a: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постановление на МС от 25 септември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bg-BG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Приемане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правилник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УС, </a:t>
            </a: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изработен и </a:t>
            </a:r>
            <a:r>
              <a:rPr lang="en-US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подробно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обсъден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bg-BG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bg-BG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bg-BG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оминации </a:t>
            </a:r>
            <a:r>
              <a:rPr lang="bg-BG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лекар на годината по критериите на НСОПЛБ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62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13104"/>
          </a:xfrm>
        </p:spPr>
        <p:txBody>
          <a:bodyPr>
            <a:no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</a:rPr>
              <a:t>Писмо срещу справката за БЛ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5544616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pPr marL="68580" indent="0">
              <a:buNone/>
            </a:pPr>
            <a:r>
              <a:rPr lang="bg-BG" dirty="0"/>
              <a:t> </a:t>
            </a:r>
            <a:r>
              <a:rPr lang="bg-BG" dirty="0" smtClean="0"/>
              <a:t>                                             </a:t>
            </a:r>
            <a:r>
              <a:rPr lang="bg-BG" b="1" dirty="0" smtClean="0"/>
              <a:t>УВЕДОМИТЕЛНО </a:t>
            </a:r>
            <a:r>
              <a:rPr lang="bg-BG" b="1" dirty="0"/>
              <a:t>ПИСМО </a:t>
            </a:r>
            <a:endParaRPr lang="bg-BG" dirty="0"/>
          </a:p>
          <a:p>
            <a:r>
              <a:rPr lang="ru-RU" b="1" dirty="0"/>
              <a:t>От: д-р Георги Теодоров </a:t>
            </a:r>
            <a:r>
              <a:rPr lang="ru-RU" b="1" dirty="0" err="1"/>
              <a:t>Миндов</a:t>
            </a:r>
            <a:r>
              <a:rPr lang="ru-RU" b="1" dirty="0"/>
              <a:t> </a:t>
            </a:r>
            <a:endParaRPr lang="ru-RU" dirty="0"/>
          </a:p>
          <a:p>
            <a:r>
              <a:rPr lang="bg-BG" dirty="0"/>
              <a:t>Председател на ДСОПЛ </a:t>
            </a:r>
          </a:p>
          <a:p>
            <a:r>
              <a:rPr lang="ru-RU" b="1" dirty="0" err="1"/>
              <a:t>Относно</a:t>
            </a:r>
            <a:r>
              <a:rPr lang="ru-RU" b="1" dirty="0"/>
              <a:t>: </a:t>
            </a:r>
            <a:r>
              <a:rPr lang="ru-RU" dirty="0"/>
              <a:t>В </a:t>
            </a:r>
            <a:r>
              <a:rPr lang="ru-RU" dirty="0" err="1"/>
              <a:t>писмо</a:t>
            </a:r>
            <a:r>
              <a:rPr lang="ru-RU" dirty="0"/>
              <a:t> с </a:t>
            </a:r>
            <a:r>
              <a:rPr lang="ru-RU" dirty="0" err="1"/>
              <a:t>Изх</a:t>
            </a:r>
            <a:r>
              <a:rPr lang="ru-RU" dirty="0"/>
              <a:t>.№ 04-14-1140, от 31.10.2018г. на СРЗИ е </a:t>
            </a:r>
            <a:r>
              <a:rPr lang="ru-RU" dirty="0" err="1"/>
              <a:t>изискана</a:t>
            </a:r>
            <a:r>
              <a:rPr lang="ru-RU" dirty="0"/>
              <a:t> справка за </a:t>
            </a:r>
            <a:r>
              <a:rPr lang="ru-RU" dirty="0" err="1"/>
              <a:t>издадените</a:t>
            </a:r>
            <a:r>
              <a:rPr lang="ru-RU" dirty="0"/>
              <a:t> </a:t>
            </a:r>
            <a:r>
              <a:rPr lang="ru-RU" dirty="0" err="1"/>
              <a:t>болнични</a:t>
            </a:r>
            <a:r>
              <a:rPr lang="ru-RU" dirty="0"/>
              <a:t> </a:t>
            </a:r>
            <a:r>
              <a:rPr lang="ru-RU" dirty="0" err="1"/>
              <a:t>листове</a:t>
            </a:r>
            <a:r>
              <a:rPr lang="ru-RU" dirty="0"/>
              <a:t> от </a:t>
            </a:r>
            <a:r>
              <a:rPr lang="ru-RU" dirty="0" err="1"/>
              <a:t>Лечебните</a:t>
            </a:r>
            <a:r>
              <a:rPr lang="ru-RU" dirty="0"/>
              <a:t> заведения за ПИМП </a:t>
            </a:r>
          </a:p>
          <a:p>
            <a:r>
              <a:rPr lang="bg-BG" b="1" dirty="0"/>
              <a:t>Уважаеми колеги, </a:t>
            </a:r>
            <a:endParaRPr lang="bg-BG" dirty="0"/>
          </a:p>
          <a:p>
            <a:r>
              <a:rPr lang="ru-RU" dirty="0"/>
              <a:t>В </a:t>
            </a:r>
            <a:r>
              <a:rPr lang="ru-RU" dirty="0" err="1"/>
              <a:t>предвид</a:t>
            </a:r>
            <a:r>
              <a:rPr lang="ru-RU" dirty="0"/>
              <a:t> </a:t>
            </a:r>
            <a:r>
              <a:rPr lang="ru-RU" dirty="0" err="1"/>
              <a:t>кратките</a:t>
            </a:r>
            <a:r>
              <a:rPr lang="ru-RU" dirty="0"/>
              <a:t> </a:t>
            </a:r>
            <a:r>
              <a:rPr lang="ru-RU" dirty="0" err="1"/>
              <a:t>срокове</a:t>
            </a:r>
            <a:r>
              <a:rPr lang="ru-RU" dirty="0"/>
              <a:t> за </a:t>
            </a:r>
            <a:r>
              <a:rPr lang="ru-RU" dirty="0" err="1"/>
              <a:t>подаване</a:t>
            </a:r>
            <a:r>
              <a:rPr lang="ru-RU" dirty="0"/>
              <a:t> на </a:t>
            </a:r>
            <a:r>
              <a:rPr lang="ru-RU" dirty="0" err="1"/>
              <a:t>исканата</a:t>
            </a:r>
            <a:r>
              <a:rPr lang="ru-RU" dirty="0"/>
              <a:t> информация на </a:t>
            </a:r>
            <a:r>
              <a:rPr lang="ru-RU" dirty="0" err="1"/>
              <a:t>електронен</a:t>
            </a:r>
            <a:r>
              <a:rPr lang="ru-RU" dirty="0"/>
              <a:t> адрес до 7.11.2018 и </a:t>
            </a:r>
            <a:r>
              <a:rPr lang="ru-RU" dirty="0" err="1"/>
              <a:t>административната</a:t>
            </a:r>
            <a:r>
              <a:rPr lang="ru-RU" dirty="0"/>
              <a:t> </a:t>
            </a:r>
            <a:r>
              <a:rPr lang="ru-RU" dirty="0" err="1"/>
              <a:t>натовареност</a:t>
            </a:r>
            <a:r>
              <a:rPr lang="ru-RU" dirty="0"/>
              <a:t> </a:t>
            </a:r>
            <a:r>
              <a:rPr lang="ru-RU" dirty="0" err="1"/>
              <a:t>лечебните</a:t>
            </a:r>
            <a:r>
              <a:rPr lang="ru-RU" dirty="0"/>
              <a:t> заведения за ПИМП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сериозно</a:t>
            </a:r>
            <a:r>
              <a:rPr lang="ru-RU" dirty="0"/>
              <a:t> </a:t>
            </a:r>
            <a:r>
              <a:rPr lang="ru-RU" dirty="0" err="1"/>
              <a:t>затруднени</a:t>
            </a:r>
            <a:r>
              <a:rPr lang="ru-RU" dirty="0"/>
              <a:t> да предоставят информация в </a:t>
            </a:r>
            <a:r>
              <a:rPr lang="ru-RU" dirty="0" err="1"/>
              <a:t>пълен</a:t>
            </a:r>
            <a:r>
              <a:rPr lang="ru-RU" dirty="0"/>
              <a:t> </a:t>
            </a:r>
            <a:r>
              <a:rPr lang="ru-RU" dirty="0" err="1"/>
              <a:t>обем</a:t>
            </a:r>
            <a:r>
              <a:rPr lang="ru-RU" dirty="0"/>
              <a:t>, в срок и </a:t>
            </a:r>
            <a:r>
              <a:rPr lang="ru-RU" dirty="0" err="1"/>
              <a:t>коректно</a:t>
            </a:r>
            <a:r>
              <a:rPr lang="ru-RU" dirty="0"/>
              <a:t>. </a:t>
            </a:r>
          </a:p>
          <a:p>
            <a:r>
              <a:rPr lang="ru-RU" dirty="0" err="1"/>
              <a:t>Националният</a:t>
            </a:r>
            <a:r>
              <a:rPr lang="ru-RU" dirty="0"/>
              <a:t> </a:t>
            </a:r>
            <a:r>
              <a:rPr lang="ru-RU" dirty="0" err="1"/>
              <a:t>осигурителен</a:t>
            </a:r>
            <a:r>
              <a:rPr lang="ru-RU" dirty="0"/>
              <a:t> институт от 2015г. </a:t>
            </a:r>
            <a:r>
              <a:rPr lang="ru-RU" dirty="0" err="1"/>
              <a:t>отчита</a:t>
            </a:r>
            <a:r>
              <a:rPr lang="ru-RU" dirty="0"/>
              <a:t> и статистически </a:t>
            </a:r>
            <a:r>
              <a:rPr lang="ru-RU" dirty="0" err="1"/>
              <a:t>обработва</a:t>
            </a:r>
            <a:r>
              <a:rPr lang="ru-RU" dirty="0"/>
              <a:t> </a:t>
            </a:r>
            <a:r>
              <a:rPr lang="ru-RU" dirty="0" err="1"/>
              <a:t>информацията</a:t>
            </a:r>
            <a:r>
              <a:rPr lang="ru-RU" dirty="0"/>
              <a:t> от </a:t>
            </a:r>
            <a:r>
              <a:rPr lang="ru-RU" dirty="0" err="1"/>
              <a:t>постъпилите</a:t>
            </a:r>
            <a:r>
              <a:rPr lang="ru-RU" dirty="0"/>
              <a:t> </a:t>
            </a:r>
            <a:r>
              <a:rPr lang="ru-RU" dirty="0" err="1"/>
              <a:t>болнични</a:t>
            </a:r>
            <a:r>
              <a:rPr lang="ru-RU" dirty="0"/>
              <a:t> </a:t>
            </a:r>
            <a:r>
              <a:rPr lang="ru-RU" dirty="0" err="1"/>
              <a:t>листове</a:t>
            </a:r>
            <a:r>
              <a:rPr lang="ru-RU" dirty="0"/>
              <a:t> в </a:t>
            </a:r>
            <a:r>
              <a:rPr lang="ru-RU" dirty="0" err="1"/>
              <a:t>цялата</a:t>
            </a:r>
            <a:r>
              <a:rPr lang="ru-RU" dirty="0"/>
              <a:t> страна. </a:t>
            </a:r>
            <a:r>
              <a:rPr lang="ru-RU" dirty="0" err="1"/>
              <a:t>Най</a:t>
            </a:r>
            <a:r>
              <a:rPr lang="ru-RU" dirty="0"/>
              <a:t>-точна, </a:t>
            </a:r>
            <a:r>
              <a:rPr lang="ru-RU" dirty="0" err="1"/>
              <a:t>пълна</a:t>
            </a:r>
            <a:r>
              <a:rPr lang="ru-RU" dirty="0"/>
              <a:t> и </a:t>
            </a:r>
            <a:r>
              <a:rPr lang="ru-RU" dirty="0" err="1"/>
              <a:t>коректна</a:t>
            </a:r>
            <a:r>
              <a:rPr lang="ru-RU" dirty="0"/>
              <a:t> информация за </a:t>
            </a:r>
            <a:r>
              <a:rPr lang="ru-RU" dirty="0" err="1"/>
              <a:t>броя</a:t>
            </a:r>
            <a:r>
              <a:rPr lang="ru-RU" dirty="0"/>
              <a:t> на </a:t>
            </a:r>
            <a:r>
              <a:rPr lang="ru-RU" dirty="0" err="1"/>
              <a:t>издадените</a:t>
            </a:r>
            <a:r>
              <a:rPr lang="ru-RU" dirty="0"/>
              <a:t> </a:t>
            </a:r>
            <a:r>
              <a:rPr lang="ru-RU" dirty="0" err="1"/>
              <a:t>болнични</a:t>
            </a:r>
            <a:r>
              <a:rPr lang="ru-RU" dirty="0"/>
              <a:t> </a:t>
            </a:r>
            <a:r>
              <a:rPr lang="ru-RU" dirty="0" err="1"/>
              <a:t>листове</a:t>
            </a:r>
            <a:r>
              <a:rPr lang="ru-RU" dirty="0"/>
              <a:t> от </a:t>
            </a:r>
            <a:r>
              <a:rPr lang="ru-RU" dirty="0" err="1"/>
              <a:t>лечебните</a:t>
            </a:r>
            <a:r>
              <a:rPr lang="ru-RU" dirty="0"/>
              <a:t> заведения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получена от </a:t>
            </a:r>
            <a:r>
              <a:rPr lang="ru-RU" dirty="0" err="1"/>
              <a:t>Националния</a:t>
            </a:r>
            <a:r>
              <a:rPr lang="ru-RU" dirty="0"/>
              <a:t> Статистически Институт . </a:t>
            </a:r>
          </a:p>
          <a:p>
            <a:r>
              <a:rPr lang="ru-RU" b="1" dirty="0" err="1"/>
              <a:t>Разчитаме</a:t>
            </a:r>
            <a:r>
              <a:rPr lang="ru-RU" b="1" dirty="0"/>
              <a:t> на </a:t>
            </a:r>
            <a:r>
              <a:rPr lang="ru-RU" b="1" dirty="0" err="1"/>
              <a:t>Вашето</a:t>
            </a:r>
            <a:r>
              <a:rPr lang="ru-RU" b="1" dirty="0"/>
              <a:t> </a:t>
            </a:r>
            <a:r>
              <a:rPr lang="ru-RU" b="1" dirty="0" err="1"/>
              <a:t>съдействие</a:t>
            </a:r>
            <a:r>
              <a:rPr lang="ru-RU" b="1" dirty="0"/>
              <a:t> за </a:t>
            </a:r>
            <a:r>
              <a:rPr lang="ru-RU" b="1" dirty="0" err="1"/>
              <a:t>отмяна</a:t>
            </a:r>
            <a:r>
              <a:rPr lang="ru-RU" b="1" dirty="0"/>
              <a:t> на наложения </a:t>
            </a:r>
            <a:r>
              <a:rPr lang="ru-RU" b="1" dirty="0" err="1"/>
              <a:t>административния</a:t>
            </a:r>
            <a:r>
              <a:rPr lang="ru-RU" b="1" dirty="0"/>
              <a:t> </a:t>
            </a:r>
            <a:r>
              <a:rPr lang="ru-RU" b="1" dirty="0" err="1"/>
              <a:t>ангажимент</a:t>
            </a:r>
            <a:r>
              <a:rPr lang="ru-RU" b="1" dirty="0"/>
              <a:t> </a:t>
            </a:r>
            <a:endParaRPr lang="ru-RU" dirty="0"/>
          </a:p>
          <a:p>
            <a:r>
              <a:rPr lang="ru-RU" b="1" dirty="0" err="1"/>
              <a:t>Правни</a:t>
            </a:r>
            <a:r>
              <a:rPr lang="ru-RU" b="1" dirty="0"/>
              <a:t> </a:t>
            </a:r>
            <a:r>
              <a:rPr lang="ru-RU" b="1" dirty="0" err="1"/>
              <a:t>мотиви</a:t>
            </a:r>
            <a:r>
              <a:rPr lang="ru-RU" dirty="0"/>
              <a:t>: ЗАКОН ЗА ОГРАНИЧАВАНЕ НА АДМИНИСТРАТИВНОТО РЕГУЛИРАНЕ И АДМИНИСТРАТИВНИЯ КОНТРОЛ ВЪРХУ СТОПАНСКАТА ДЕЙНОСТ: Чл.5 (2) (Изм. - ДВ, </a:t>
            </a:r>
            <a:r>
              <a:rPr lang="ru-RU" dirty="0" err="1"/>
              <a:t>бр</a:t>
            </a:r>
            <a:r>
              <a:rPr lang="ru-RU" dirty="0"/>
              <a:t>. 44 от 2009 г.) </a:t>
            </a:r>
            <a:r>
              <a:rPr lang="ru-RU" dirty="0" err="1"/>
              <a:t>Административният</a:t>
            </a:r>
            <a:r>
              <a:rPr lang="ru-RU" dirty="0"/>
              <a:t> орган не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изисква</a:t>
            </a:r>
            <a:r>
              <a:rPr lang="ru-RU" dirty="0"/>
              <a:t> </a:t>
            </a:r>
            <a:r>
              <a:rPr lang="ru-RU" dirty="0" err="1"/>
              <a:t>предоставяне</a:t>
            </a:r>
            <a:r>
              <a:rPr lang="ru-RU" dirty="0"/>
              <a:t> на информация или </a:t>
            </a:r>
            <a:r>
              <a:rPr lang="ru-RU" dirty="0" err="1"/>
              <a:t>документи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налични</a:t>
            </a:r>
            <a:r>
              <a:rPr lang="ru-RU" dirty="0"/>
              <a:t> при него или при друг орган, а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осигурява</a:t>
            </a:r>
            <a:r>
              <a:rPr lang="ru-RU" dirty="0"/>
              <a:t> </a:t>
            </a:r>
            <a:r>
              <a:rPr lang="ru-RU" dirty="0" err="1"/>
              <a:t>служебно</a:t>
            </a:r>
            <a:r>
              <a:rPr lang="ru-RU" dirty="0"/>
              <a:t> за </a:t>
            </a:r>
            <a:r>
              <a:rPr lang="ru-RU" dirty="0" err="1"/>
              <a:t>нуждите</a:t>
            </a:r>
            <a:r>
              <a:rPr lang="ru-RU" dirty="0"/>
              <a:t> на </a:t>
            </a:r>
            <a:r>
              <a:rPr lang="ru-RU" dirty="0" err="1"/>
              <a:t>съответното</a:t>
            </a:r>
            <a:r>
              <a:rPr lang="ru-RU" dirty="0"/>
              <a:t> производство. </a:t>
            </a:r>
          </a:p>
          <a:p>
            <a:r>
              <a:rPr lang="bg-BG" dirty="0"/>
              <a:t>София </a:t>
            </a:r>
          </a:p>
          <a:p>
            <a:r>
              <a:rPr lang="bg-BG" dirty="0"/>
              <a:t>04.11.2018г.,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076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bg-BG" sz="2000" b="1" dirty="0" smtClean="0"/>
              <a:t>Годишна конференция на ДСОПЛ</a:t>
            </a:r>
          </a:p>
          <a:p>
            <a:pPr marL="68580" indent="0" algn="ctr">
              <a:buNone/>
            </a:pPr>
            <a:r>
              <a:rPr lang="bg-BG" sz="2000" b="1" dirty="0" smtClean="0"/>
              <a:t>1 декември 2018г. НДК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" y="1556792"/>
            <a:ext cx="7991475" cy="47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bg-BG" b="1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7"/>
            <a:ext cx="9144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bg-BG" b="1" dirty="0" smtClean="0"/>
              <a:t>Годишна конференция на ДСОПЛ</a:t>
            </a:r>
          </a:p>
          <a:p>
            <a:pPr marL="68580" indent="0" algn="ctr">
              <a:buNone/>
            </a:pPr>
            <a:r>
              <a:rPr lang="bg-BG" b="1" dirty="0" smtClean="0"/>
              <a:t>1 декември 2018г. НДК</a:t>
            </a:r>
          </a:p>
          <a:p>
            <a:pPr marL="68580" indent="0" algn="ctr">
              <a:buNone/>
            </a:pPr>
            <a:r>
              <a:rPr lang="bg-BG" b="1" dirty="0" smtClean="0">
                <a:solidFill>
                  <a:srgbClr val="FF0000"/>
                </a:solidFill>
              </a:rPr>
              <a:t>„Промените през 2019 решаваме и ние!“</a:t>
            </a:r>
          </a:p>
          <a:p>
            <a:pPr marL="68580" indent="0" algn="ctr">
              <a:buNone/>
            </a:pPr>
            <a:r>
              <a:rPr lang="bg-BG" b="1" dirty="0" smtClean="0"/>
              <a:t>Нашите теми: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 </a:t>
            </a:r>
            <a:r>
              <a:rPr lang="en-US" b="1" dirty="0" err="1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Издават</a:t>
            </a:r>
            <a:r>
              <a:rPr lang="en-US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</a:t>
            </a:r>
            <a:r>
              <a:rPr lang="en-US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зъболекарите</a:t>
            </a:r>
            <a:r>
              <a:rPr lang="en-US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болнични</a:t>
            </a:r>
            <a:r>
              <a:rPr lang="en-US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листове</a:t>
            </a:r>
            <a:r>
              <a:rPr lang="bg-BG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направления</a:t>
            </a:r>
            <a:r>
              <a:rPr lang="en-US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bg-BG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 </a:t>
            </a:r>
            <a:r>
              <a:rPr lang="en-US" b="1" dirty="0" err="1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правни</a:t>
            </a:r>
            <a:r>
              <a:rPr lang="en-US" b="1" dirty="0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1D212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аспекти</a:t>
            </a:r>
            <a:r>
              <a:rPr lang="en-US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-BG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д-р Георги Миндов, председател на ДСОПЛ</a:t>
            </a:r>
            <a:r>
              <a:rPr lang="bg-BG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endParaRPr lang="en-US" sz="18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b="1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„Административна </a:t>
            </a:r>
            <a:r>
              <a:rPr lang="bg-BG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 потребителска такса-изборът е наш –д-р Георги Миндов, председател на ДСОПЛ , д-р Бранимир </a:t>
            </a:r>
            <a:r>
              <a:rPr lang="bg-BG" b="1" dirty="0" err="1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Радуилов</a:t>
            </a:r>
            <a:r>
              <a:rPr lang="bg-BG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ДКК.                        </a:t>
            </a:r>
            <a:endParaRPr lang="en-US" sz="18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bg-BG" b="1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Агресивния пациент- как да се справим?,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b="1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 формат на презентации: 5 слайда- 5 минути:</a:t>
            </a:r>
          </a:p>
          <a:p>
            <a:pPr marL="6858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-BG" b="1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Най- новите платени услуги през 2019, Новия фонд за взаимопомощ на ДСОПЛ,   </a:t>
            </a:r>
            <a:r>
              <a:rPr lang="bg-BG" b="1" dirty="0" err="1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Предхоспитализационните</a:t>
            </a:r>
            <a:r>
              <a:rPr lang="bg-BG" b="1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изследвания- как да се справим?, Кога и как да искаме допълнителен РС?,                                    </a:t>
            </a:r>
            <a:endParaRPr lang="en-US" sz="18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92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bg-BG" b="1" dirty="0" smtClean="0"/>
              <a:t>Годишна конференция на ДСОПЛ</a:t>
            </a:r>
          </a:p>
          <a:p>
            <a:pPr marL="68580" indent="0" algn="ctr">
              <a:buNone/>
            </a:pPr>
            <a:r>
              <a:rPr lang="bg-BG" b="1" dirty="0" smtClean="0"/>
              <a:t>1 декември 2018г. НДК</a:t>
            </a:r>
          </a:p>
          <a:p>
            <a:pPr marL="68580" indent="0" algn="ctr">
              <a:buNone/>
            </a:pPr>
            <a:endParaRPr lang="bg-BG" b="1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„</a:t>
            </a:r>
            <a:r>
              <a:rPr lang="bg-BG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Задължително ЗАСТРАХОВАНЕ НА ПРАКТИКИТЕ НИ </a:t>
            </a: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  -практически и правни аспекти. Д-р Георги </a:t>
            </a:r>
            <a:r>
              <a:rPr lang="bg-BG" sz="2000" b="1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Миндов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Уф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тези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документи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Пак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</a:t>
            </a:r>
            <a:r>
              <a:rPr lang="en-US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?" </a:t>
            </a: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лектор д-р Виктория Чобанова</a:t>
            </a:r>
            <a:endParaRPr lang="en-US" sz="2000" b="1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„</a:t>
            </a:r>
            <a:r>
              <a:rPr lang="bg-BG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Защита на личните данни- нови практични съвети</a:t>
            </a: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 д-р Костадин Сотиров, председател на ОПЛ гр. Пловдив </a:t>
            </a:r>
            <a:endParaRPr lang="en-US" sz="2000" b="1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Безплатни ли са домашните посещения</a:t>
            </a: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000" b="1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bg-BG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Дискусия - Бюджет и промените в начина на работа през 2019г.  Решаваме и ние</a:t>
            </a:r>
            <a:r>
              <a:rPr lang="bg-BG" sz="2000" b="1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b="1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802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76064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bg-BG" b="1" dirty="0" smtClean="0"/>
              <a:t>Годишна конференция на ДСОПЛ</a:t>
            </a:r>
          </a:p>
          <a:p>
            <a:pPr marL="68580" indent="0" algn="ctr">
              <a:buNone/>
            </a:pPr>
            <a:r>
              <a:rPr lang="bg-BG" b="1" dirty="0" smtClean="0"/>
              <a:t>1 декември 2018г. НДК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sz="1800" dirty="0" smtClean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3200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Започна набиране на декларации от членове за сключване на задължителната застраховка  Гражданска отговорност за лицата упражняващи медицинска професия.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3200" dirty="0" smtClean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Издаден бе за първи път годишен календар на ДСОПЛ за 2019г.</a:t>
            </a:r>
            <a:endParaRPr lang="en-US" sz="320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20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3174</TotalTime>
  <Words>9404</Words>
  <Application>Microsoft Office PowerPoint</Application>
  <PresentationFormat>Презентация на цял екран (4:3)</PresentationFormat>
  <Paragraphs>1161</Paragraphs>
  <Slides>133</Slides>
  <Notes>2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10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133</vt:i4>
      </vt:variant>
    </vt:vector>
  </HeadingPairs>
  <TitlesOfParts>
    <vt:vector size="145" baseType="lpstr">
      <vt:lpstr>Arial</vt:lpstr>
      <vt:lpstr>Arial Black</vt:lpstr>
      <vt:lpstr>Calibri</vt:lpstr>
      <vt:lpstr>Cambria</vt:lpstr>
      <vt:lpstr>Century Gothic</vt:lpstr>
      <vt:lpstr>Helvetica</vt:lpstr>
      <vt:lpstr>Tahoma</vt:lpstr>
      <vt:lpstr>Times New Roman</vt:lpstr>
      <vt:lpstr>Wingdings</vt:lpstr>
      <vt:lpstr>Wingdings 2</vt:lpstr>
      <vt:lpstr>Austin</vt:lpstr>
      <vt:lpstr>Worksheet</vt:lpstr>
      <vt:lpstr>Отчет за дейността на ДСОПЛ      2016-2019 </vt:lpstr>
      <vt:lpstr>Презентация на PowerPoint</vt:lpstr>
      <vt:lpstr>Регистрация на дружеството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 Какво наследихме на 14 ноември 2016 година?</vt:lpstr>
      <vt:lpstr>Първа конференция 3 декември 2016г.            Хотел България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Видео- уроци  за електронно отчитане в ПИС</vt:lpstr>
      <vt:lpstr>През 2016 година: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Основни изводи на одитора: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Нашите теми:</vt:lpstr>
      <vt:lpstr>Презентация на PowerPoint</vt:lpstr>
      <vt:lpstr>Презентация на PowerPoint</vt:lpstr>
      <vt:lpstr>Презентация на PowerPoint</vt:lpstr>
      <vt:lpstr>2018 година Годината на протестите</vt:lpstr>
      <vt:lpstr>Общо събрание на ДСОПЛ 25 януари 2018 </vt:lpstr>
      <vt:lpstr>Общо събрание на ДСОПЛ 25 януари 2018</vt:lpstr>
      <vt:lpstr>Общо събрание на ДСОПЛ 25 януари 2018</vt:lpstr>
      <vt:lpstr>Презентация на PowerPoint</vt:lpstr>
      <vt:lpstr>Напрежението расте…</vt:lpstr>
      <vt:lpstr>Протест на 1 март 2018</vt:lpstr>
      <vt:lpstr>Протест на 1 март 2018</vt:lpstr>
      <vt:lpstr>Презентация на PowerPoint</vt:lpstr>
      <vt:lpstr>Протест на 1 март 2018</vt:lpstr>
      <vt:lpstr>УС на ДСОПЛ прие линия за продължаване на протестите</vt:lpstr>
      <vt:lpstr> ОИС на СЛК на БЛС м.март 2018</vt:lpstr>
      <vt:lpstr>Протест: 23 април 2018 НДК</vt:lpstr>
      <vt:lpstr>Презентация на PowerPoint</vt:lpstr>
      <vt:lpstr>23 април 2018 НДК</vt:lpstr>
      <vt:lpstr>23 април 2018 НДК</vt:lpstr>
      <vt:lpstr>23 април 2018 НДК</vt:lpstr>
      <vt:lpstr>Презентация на PowerPoint</vt:lpstr>
      <vt:lpstr>23 април 2018 НДК</vt:lpstr>
      <vt:lpstr>23 април 2018 НДК</vt:lpstr>
      <vt:lpstr>Презентация на PowerPoint</vt:lpstr>
      <vt:lpstr>Годишно отчетно и частично изборно събрание на ДСОПЛ м.05.2018г.</vt:lpstr>
      <vt:lpstr>Презентация на PowerPoint</vt:lpstr>
      <vt:lpstr>Годишно отчетно и частично изборно събрание на ДСОПЛ м.05.2018г.</vt:lpstr>
      <vt:lpstr>Годишно отчетно и частично изборно събрание на ДСОПЛ 12.05.2018г.</vt:lpstr>
      <vt:lpstr>На 12 май се проведе и Отворена среща – „Новото в НРД 2018 и Европейския регламент за защита на личните данни“</vt:lpstr>
      <vt:lpstr>Презентация на PowerPoint</vt:lpstr>
      <vt:lpstr>На 12 май Отворена среща – рекорден интерес</vt:lpstr>
      <vt:lpstr>Презентация на PowerPoint</vt:lpstr>
      <vt:lpstr>GDPR </vt:lpstr>
      <vt:lpstr>Участие в национален съвет на НСОПЛБ , проведен на 16 юни в Смолян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Решения на  национален съвет на НСОПЛБ , проведен на 16 юни в Смолян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Писмо срещу справката за БЛ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Работен календар за 2019</vt:lpstr>
      <vt:lpstr>                 …..Нереализираният проект )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ДСОПЛ към момента застрахова  138 свои членове!</vt:lpstr>
      <vt:lpstr>Презентация на PowerPoint</vt:lpstr>
      <vt:lpstr>Презентация на PowerPoint</vt:lpstr>
      <vt:lpstr>Презентация на PowerPoint</vt:lpstr>
      <vt:lpstr>  ДСОПЛ договори преференциални цени и условия  за нови касови апарати за своите членове</vt:lpstr>
      <vt:lpstr>Презентация на PowerPoint</vt:lpstr>
      <vt:lpstr>Отчет за 18 години назад</vt:lpstr>
      <vt:lpstr>Презентация на PowerPoint</vt:lpstr>
      <vt:lpstr>Презентация на PowerPoint</vt:lpstr>
      <vt:lpstr>Предложение за достъп до ПИС – имунизационен статус             м. април 2019</vt:lpstr>
      <vt:lpstr>Презентация на PowerPoint</vt:lpstr>
      <vt:lpstr>Препоръки и указания:</vt:lpstr>
      <vt:lpstr>14 септември, разширен УС на ДСОПЛ: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  Последната ни дейност:</vt:lpstr>
      <vt:lpstr>  Последната ни дейност:</vt:lpstr>
      <vt:lpstr>Равносметката от изтеклия мандат:</vt:lpstr>
      <vt:lpstr>Равносметката от изтеклия мандат:</vt:lpstr>
      <vt:lpstr>Равносметката от изтеклия мандат:</vt:lpstr>
      <vt:lpstr>Равносметката от изтеклия мандат:</vt:lpstr>
      <vt:lpstr>         Благодарим: </vt:lpstr>
      <vt:lpstr>СИЛНИ СМЕ, КОГАТО СМЕ ЗАЕДНО!</vt:lpstr>
      <vt:lpstr>Презентация на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за дейността на ДСОПЛ през            2017г. </dc:title>
  <dc:creator>d-r Mindor</dc:creator>
  <cp:lastModifiedBy>George Mindov</cp:lastModifiedBy>
  <cp:revision>156</cp:revision>
  <dcterms:created xsi:type="dcterms:W3CDTF">2018-05-10T10:29:02Z</dcterms:created>
  <dcterms:modified xsi:type="dcterms:W3CDTF">2019-10-11T16:40:53Z</dcterms:modified>
</cp:coreProperties>
</file>